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8" r:id="rId3"/>
    <p:sldId id="509" r:id="rId4"/>
    <p:sldId id="521" r:id="rId5"/>
    <p:sldId id="473" r:id="rId6"/>
    <p:sldId id="475" r:id="rId7"/>
    <p:sldId id="467" r:id="rId8"/>
    <p:sldId id="469" r:id="rId9"/>
    <p:sldId id="548" r:id="rId10"/>
    <p:sldId id="763" r:id="rId11"/>
    <p:sldId id="280" r:id="rId12"/>
    <p:sldId id="731" r:id="rId13"/>
    <p:sldId id="732" r:id="rId14"/>
    <p:sldId id="733" r:id="rId15"/>
    <p:sldId id="736" r:id="rId16"/>
    <p:sldId id="742" r:id="rId17"/>
    <p:sldId id="764" r:id="rId18"/>
    <p:sldId id="765" r:id="rId19"/>
    <p:sldId id="766" r:id="rId20"/>
    <p:sldId id="381" r:id="rId21"/>
    <p:sldId id="727" r:id="rId22"/>
    <p:sldId id="728" r:id="rId23"/>
    <p:sldId id="737" r:id="rId24"/>
    <p:sldId id="744" r:id="rId25"/>
    <p:sldId id="745" r:id="rId26"/>
    <p:sldId id="746" r:id="rId27"/>
    <p:sldId id="747" r:id="rId28"/>
    <p:sldId id="743" r:id="rId29"/>
    <p:sldId id="757" r:id="rId30"/>
    <p:sldId id="758" r:id="rId31"/>
    <p:sldId id="759" r:id="rId32"/>
    <p:sldId id="417" r:id="rId33"/>
    <p:sldId id="729" r:id="rId34"/>
    <p:sldId id="390" r:id="rId35"/>
    <p:sldId id="375" r:id="rId36"/>
    <p:sldId id="738" r:id="rId37"/>
    <p:sldId id="760" r:id="rId38"/>
    <p:sldId id="762" r:id="rId39"/>
    <p:sldId id="734" r:id="rId40"/>
    <p:sldId id="761" r:id="rId41"/>
    <p:sldId id="756" r:id="rId42"/>
    <p:sldId id="752" r:id="rId43"/>
    <p:sldId id="753" r:id="rId44"/>
    <p:sldId id="754" r:id="rId45"/>
    <p:sldId id="740" r:id="rId46"/>
    <p:sldId id="561" r:id="rId47"/>
    <p:sldId id="569" r:id="rId48"/>
    <p:sldId id="350" r:id="rId49"/>
    <p:sldId id="351" r:id="rId50"/>
    <p:sldId id="767" r:id="rId51"/>
  </p:sldIdLst>
  <p:sldSz cx="9144000" cy="6858000" type="screen4x3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D050"/>
    <a:srgbClr val="4A7EBB"/>
    <a:srgbClr val="E5851B"/>
    <a:srgbClr val="FF3B3B"/>
    <a:srgbClr val="7030A0"/>
    <a:srgbClr val="FFFF99"/>
    <a:srgbClr val="0070C0"/>
    <a:srgbClr val="497DBB"/>
    <a:srgbClr val="ABDDFF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56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98065E-B8F1-496A-8DF9-CF483F4C0AF3}" type="doc">
      <dgm:prSet loTypeId="urn:microsoft.com/office/officeart/2005/8/layout/StepDown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CN" altLang="en-US"/>
        </a:p>
      </dgm:t>
    </dgm:pt>
    <dgm:pt modelId="{B9892F35-4CE3-4F40-BD05-48FCFF836CEA}">
      <dgm:prSet phldrT="[文本]"/>
      <dgm:spPr/>
      <dgm:t>
        <a:bodyPr/>
        <a:lstStyle/>
        <a:p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rPr>
            <a:t>研究对象</a:t>
          </a:r>
        </a:p>
      </dgm:t>
    </dgm:pt>
    <dgm:pt modelId="{2A8F8F7E-CAF4-43F1-80F2-F3B5B3F85EFE}" type="parTrans" cxnId="{A56F9F5B-09F9-4F32-85B7-E616D641A5DB}">
      <dgm:prSet/>
      <dgm:spPr/>
      <dgm:t>
        <a:bodyPr/>
        <a:lstStyle/>
        <a:p>
          <a:endParaRPr lang="zh-CN" altLang="en-US"/>
        </a:p>
      </dgm:t>
    </dgm:pt>
    <dgm:pt modelId="{8CC64F90-C3FE-44DB-8F35-D3392E5AE191}" type="sibTrans" cxnId="{A56F9F5B-09F9-4F32-85B7-E616D641A5DB}">
      <dgm:prSet/>
      <dgm:spPr/>
      <dgm:t>
        <a:bodyPr/>
        <a:lstStyle/>
        <a:p>
          <a:endParaRPr lang="zh-CN" altLang="en-US"/>
        </a:p>
      </dgm:t>
    </dgm:pt>
    <dgm:pt modelId="{C1F4D541-CC82-46E8-A21B-D9567108F836}">
      <dgm:prSet phldrT="[文本]" custT="1"/>
      <dgm:spPr/>
      <dgm:t>
        <a:bodyPr/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b="1" kern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已知力</a:t>
          </a:r>
        </a:p>
      </dgm:t>
    </dgm:pt>
    <dgm:pt modelId="{4D2CEC20-61C9-45B4-A4F1-E5B6D526B6CC}" type="parTrans" cxnId="{C7B98F83-6BCB-4DDE-829B-44989BBC5FDC}">
      <dgm:prSet/>
      <dgm:spPr/>
      <dgm:t>
        <a:bodyPr/>
        <a:lstStyle/>
        <a:p>
          <a:endParaRPr lang="zh-CN" altLang="en-US"/>
        </a:p>
      </dgm:t>
    </dgm:pt>
    <dgm:pt modelId="{590B84F5-3BCA-4DE9-A798-F9CDAD01C084}" type="sibTrans" cxnId="{C7B98F83-6BCB-4DDE-829B-44989BBC5FDC}">
      <dgm:prSet/>
      <dgm:spPr/>
      <dgm:t>
        <a:bodyPr/>
        <a:lstStyle/>
        <a:p>
          <a:endParaRPr lang="zh-CN" altLang="en-US"/>
        </a:p>
      </dgm:t>
    </dgm:pt>
    <dgm:pt modelId="{5C36D362-344B-4FB1-AB74-0F66579D0AA1}">
      <dgm:prSet phldrT="[文本]" custT="1"/>
      <dgm:spPr/>
      <dgm:t>
        <a:bodyPr/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600" b="1" kern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弹力</a:t>
          </a:r>
        </a:p>
      </dgm:t>
    </dgm:pt>
    <dgm:pt modelId="{DE3AF054-CC7E-4512-BFB0-61E967C25858}" type="parTrans" cxnId="{DF64FB10-8887-423C-A9A6-90A9BB1DECC5}">
      <dgm:prSet/>
      <dgm:spPr/>
      <dgm:t>
        <a:bodyPr/>
        <a:lstStyle/>
        <a:p>
          <a:endParaRPr lang="zh-CN" altLang="en-US"/>
        </a:p>
      </dgm:t>
    </dgm:pt>
    <dgm:pt modelId="{F9E0FF34-6930-465E-AFA5-493B63E99112}" type="sibTrans" cxnId="{DF64FB10-8887-423C-A9A6-90A9BB1DECC5}">
      <dgm:prSet/>
      <dgm:spPr/>
      <dgm:t>
        <a:bodyPr/>
        <a:lstStyle/>
        <a:p>
          <a:endParaRPr lang="zh-CN" altLang="en-US"/>
        </a:p>
      </dgm:t>
    </dgm:pt>
    <dgm:pt modelId="{D692D9CA-5C85-471D-856A-2BBF7547C1EB}">
      <dgm:prSet phldrT="[文本]" custT="1"/>
      <dgm:spPr/>
      <dgm:t>
        <a:bodyPr/>
        <a:lstStyle/>
        <a:p>
          <a:pPr>
            <a:buFont typeface="Wingdings" panose="05000000000000000000" pitchFamily="2" charset="2"/>
            <a:buChar char="l"/>
          </a:pPr>
          <a:r>
            <a:rPr lang="zh-CN" altLang="en-US" sz="19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接触且发生相对运动</a:t>
          </a:r>
        </a:p>
      </dgm:t>
    </dgm:pt>
    <dgm:pt modelId="{D80A9E37-1420-412B-9CB0-8CB61A8AA3F9}" type="parTrans" cxnId="{0175C8C9-ACA3-46A9-824B-C7AD77839262}">
      <dgm:prSet/>
      <dgm:spPr/>
      <dgm:t>
        <a:bodyPr/>
        <a:lstStyle/>
        <a:p>
          <a:endParaRPr lang="zh-CN" altLang="en-US"/>
        </a:p>
      </dgm:t>
    </dgm:pt>
    <dgm:pt modelId="{91CAA85E-3614-43B1-B052-DF15C09637CA}" type="sibTrans" cxnId="{0175C8C9-ACA3-46A9-824B-C7AD77839262}">
      <dgm:prSet/>
      <dgm:spPr/>
      <dgm:t>
        <a:bodyPr/>
        <a:lstStyle/>
        <a:p>
          <a:endParaRPr lang="zh-CN" altLang="en-US"/>
        </a:p>
      </dgm:t>
    </dgm:pt>
    <dgm:pt modelId="{E3A5E69C-563F-4B2C-95BF-A36CF62A0E98}">
      <dgm:prSet phldrT="[文本]" custT="1"/>
      <dgm:spPr/>
      <dgm:t>
        <a:bodyPr/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b="1" kern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摩擦力</a:t>
          </a:r>
        </a:p>
      </dgm:t>
    </dgm:pt>
    <dgm:pt modelId="{57A4B432-2891-4728-AAC6-44C8FC764029}" type="parTrans" cxnId="{59A722F1-D4F8-4366-A6FC-2726897380BF}">
      <dgm:prSet/>
      <dgm:spPr/>
      <dgm:t>
        <a:bodyPr/>
        <a:lstStyle/>
        <a:p>
          <a:endParaRPr lang="zh-CN" altLang="en-US"/>
        </a:p>
      </dgm:t>
    </dgm:pt>
    <dgm:pt modelId="{60863278-F1F9-4256-8EF9-7196ED893293}" type="sibTrans" cxnId="{59A722F1-D4F8-4366-A6FC-2726897380BF}">
      <dgm:prSet/>
      <dgm:spPr/>
      <dgm:t>
        <a:bodyPr/>
        <a:lstStyle/>
        <a:p>
          <a:endParaRPr lang="zh-CN" altLang="en-US"/>
        </a:p>
      </dgm:t>
    </dgm:pt>
    <dgm:pt modelId="{F7762B6D-5E57-4DA4-B2AF-8181A8BED12B}">
      <dgm:prSet phldrT="[文本]" custT="1"/>
      <dgm:spPr/>
      <dgm:t>
        <a:bodyPr/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Char char="l"/>
          </a:pPr>
          <a:r>
            <a:rPr lang="zh-CN" altLang="en-US" sz="19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接触且发生弹性形变</a:t>
          </a:r>
        </a:p>
      </dgm:t>
    </dgm:pt>
    <dgm:pt modelId="{F12F329E-94EB-441E-8C25-ECE9C1E40CF7}" type="parTrans" cxnId="{361207EF-0E90-4E70-A3DF-EE1C693C2801}">
      <dgm:prSet/>
      <dgm:spPr/>
      <dgm:t>
        <a:bodyPr/>
        <a:lstStyle/>
        <a:p>
          <a:endParaRPr lang="zh-CN" altLang="en-US"/>
        </a:p>
      </dgm:t>
    </dgm:pt>
    <dgm:pt modelId="{44E109E8-4BF1-4BC9-B497-68C7CEB3B4DB}" type="sibTrans" cxnId="{361207EF-0E90-4E70-A3DF-EE1C693C2801}">
      <dgm:prSet/>
      <dgm:spPr/>
      <dgm:t>
        <a:bodyPr/>
        <a:lstStyle/>
        <a:p>
          <a:endParaRPr lang="zh-CN" altLang="en-US"/>
        </a:p>
      </dgm:t>
    </dgm:pt>
    <dgm:pt modelId="{55A63AFC-12C4-4267-866F-CC42DD333ED5}">
      <dgm:prSet phldrT="[文本]" custT="1"/>
      <dgm:spPr/>
      <dgm:t>
        <a:bodyPr/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Char char="l"/>
          </a:pPr>
          <a:r>
            <a:rPr lang="zh-CN" altLang="en-US" sz="2000" b="1" kern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如推力、拉力</a:t>
          </a:r>
        </a:p>
      </dgm:t>
    </dgm:pt>
    <dgm:pt modelId="{4CC49124-FC9B-43FA-AE67-88C91A788F00}" type="parTrans" cxnId="{1377C589-7CA4-48FF-AC67-EA4013B3D21B}">
      <dgm:prSet/>
      <dgm:spPr/>
      <dgm:t>
        <a:bodyPr/>
        <a:lstStyle/>
        <a:p>
          <a:endParaRPr lang="zh-CN" altLang="en-US"/>
        </a:p>
      </dgm:t>
    </dgm:pt>
    <dgm:pt modelId="{96E592FB-9F77-442E-82B3-33C16E76E805}" type="sibTrans" cxnId="{1377C589-7CA4-48FF-AC67-EA4013B3D21B}">
      <dgm:prSet/>
      <dgm:spPr/>
      <dgm:t>
        <a:bodyPr/>
        <a:lstStyle/>
        <a:p>
          <a:endParaRPr lang="zh-CN" altLang="en-US"/>
        </a:p>
      </dgm:t>
    </dgm:pt>
    <dgm:pt modelId="{C387B1C4-ABBA-4F6F-8173-417E7EC5AC34}">
      <dgm:prSet phldrT="[文本]"/>
      <dgm:spPr/>
      <dgm:t>
        <a:bodyPr/>
        <a:lstStyle/>
        <a:p>
          <a:pPr>
            <a:buFont typeface="Wingdings" panose="05000000000000000000" pitchFamily="2" charset="2"/>
            <a:buChar char="l"/>
          </a:pPr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rPr>
            <a:t>整体法、隔离法</a:t>
          </a:r>
        </a:p>
      </dgm:t>
    </dgm:pt>
    <dgm:pt modelId="{3D52C804-3AD6-4FC5-9A2E-B4FB519D503E}" type="parTrans" cxnId="{2F08FEFE-2E9B-433E-8AB5-FCA6652F2837}">
      <dgm:prSet/>
      <dgm:spPr/>
      <dgm:t>
        <a:bodyPr/>
        <a:lstStyle/>
        <a:p>
          <a:endParaRPr lang="zh-CN" altLang="en-US"/>
        </a:p>
      </dgm:t>
    </dgm:pt>
    <dgm:pt modelId="{CF49CB88-2B19-4457-9C97-862662F80ECB}" type="sibTrans" cxnId="{2F08FEFE-2E9B-433E-8AB5-FCA6652F2837}">
      <dgm:prSet/>
      <dgm:spPr/>
      <dgm:t>
        <a:bodyPr/>
        <a:lstStyle/>
        <a:p>
          <a:endParaRPr lang="zh-CN" altLang="en-US"/>
        </a:p>
      </dgm:t>
    </dgm:pt>
    <dgm:pt modelId="{385E810D-E8D5-430B-A656-BFEE47B22655}">
      <dgm:prSet phldrT="[文本]"/>
      <dgm:spPr/>
      <dgm:t>
        <a:bodyPr/>
        <a:lstStyle/>
        <a:p>
          <a:pPr>
            <a:buFont typeface="Wingdings" panose="05000000000000000000" pitchFamily="2" charset="2"/>
            <a:buChar char="l"/>
          </a:pPr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rPr>
            <a:t>重力</a:t>
          </a:r>
        </a:p>
      </dgm:t>
    </dgm:pt>
    <dgm:pt modelId="{2F245DBE-338F-48BB-AE1A-CEB270D7020A}" type="parTrans" cxnId="{E2A4279C-FA36-4064-ACC4-5F2CFB6AD731}">
      <dgm:prSet/>
      <dgm:spPr/>
      <dgm:t>
        <a:bodyPr/>
        <a:lstStyle/>
        <a:p>
          <a:endParaRPr lang="zh-CN" altLang="en-US"/>
        </a:p>
      </dgm:t>
    </dgm:pt>
    <dgm:pt modelId="{8B4CC242-C298-4954-955B-C4F5B0C7CE56}" type="sibTrans" cxnId="{E2A4279C-FA36-4064-ACC4-5F2CFB6AD731}">
      <dgm:prSet/>
      <dgm:spPr/>
      <dgm:t>
        <a:bodyPr/>
        <a:lstStyle/>
        <a:p>
          <a:endParaRPr lang="zh-CN" altLang="en-US"/>
        </a:p>
      </dgm:t>
    </dgm:pt>
    <dgm:pt modelId="{0A6F6D5D-4437-42A3-9C89-22BA8F15FC50}">
      <dgm:prSet phldrT="[文本]"/>
      <dgm:spPr/>
      <dgm:t>
        <a:bodyPr/>
        <a:lstStyle/>
        <a:p>
          <a:pPr>
            <a:buFont typeface="Wingdings" panose="05000000000000000000" pitchFamily="2" charset="2"/>
            <a:buChar char="l"/>
          </a:pPr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rPr>
            <a:t>地球附近的物体都受重力</a:t>
          </a:r>
        </a:p>
      </dgm:t>
    </dgm:pt>
    <dgm:pt modelId="{057743CF-75DC-4D3D-966E-9CBFB03DBF81}" type="parTrans" cxnId="{3EEB5305-3616-4A28-A105-25DE3A839076}">
      <dgm:prSet/>
      <dgm:spPr/>
      <dgm:t>
        <a:bodyPr/>
        <a:lstStyle/>
        <a:p>
          <a:endParaRPr lang="zh-CN" altLang="en-US"/>
        </a:p>
      </dgm:t>
    </dgm:pt>
    <dgm:pt modelId="{ADCB3600-5206-4E30-8887-7DB9B68E1BAA}" type="sibTrans" cxnId="{3EEB5305-3616-4A28-A105-25DE3A839076}">
      <dgm:prSet/>
      <dgm:spPr/>
      <dgm:t>
        <a:bodyPr/>
        <a:lstStyle/>
        <a:p>
          <a:endParaRPr lang="zh-CN" altLang="en-US"/>
        </a:p>
      </dgm:t>
    </dgm:pt>
    <dgm:pt modelId="{6D3E5F26-E356-4517-B2D9-05C5EF9579D8}" type="pres">
      <dgm:prSet presAssocID="{1398065E-B8F1-496A-8DF9-CF483F4C0AF3}" presName="rootnode" presStyleCnt="0">
        <dgm:presLayoutVars>
          <dgm:chMax/>
          <dgm:chPref/>
          <dgm:dir/>
          <dgm:animLvl val="lvl"/>
        </dgm:presLayoutVars>
      </dgm:prSet>
      <dgm:spPr/>
    </dgm:pt>
    <dgm:pt modelId="{E8E180EF-F337-4073-A474-9172FDB1B7EC}" type="pres">
      <dgm:prSet presAssocID="{B9892F35-4CE3-4F40-BD05-48FCFF836CEA}" presName="composite" presStyleCnt="0"/>
      <dgm:spPr/>
    </dgm:pt>
    <dgm:pt modelId="{26E949FE-B77C-43C8-A418-90D92142681D}" type="pres">
      <dgm:prSet presAssocID="{B9892F35-4CE3-4F40-BD05-48FCFF836CEA}" presName="bentUpArrow1" presStyleLbl="alignImgPlace1" presStyleIdx="0" presStyleCnt="4"/>
      <dgm:spPr/>
    </dgm:pt>
    <dgm:pt modelId="{7B972628-5D19-419D-A7C2-69C683C75A10}" type="pres">
      <dgm:prSet presAssocID="{B9892F35-4CE3-4F40-BD05-48FCFF836CEA}" presName="ParentText" presStyleLbl="node1" presStyleIdx="0" presStyleCnt="5" custScaleX="126536">
        <dgm:presLayoutVars>
          <dgm:chMax val="1"/>
          <dgm:chPref val="1"/>
          <dgm:bulletEnabled val="1"/>
        </dgm:presLayoutVars>
      </dgm:prSet>
      <dgm:spPr/>
    </dgm:pt>
    <dgm:pt modelId="{1279E92C-7FEF-421D-98AF-5E679F2E4CD1}" type="pres">
      <dgm:prSet presAssocID="{B9892F35-4CE3-4F40-BD05-48FCFF836CEA}" presName="ChildText" presStyleLbl="revTx" presStyleIdx="0" presStyleCnt="5" custScaleX="240357" custLinFactNeighborX="86826" custLinFactNeighborY="-2850">
        <dgm:presLayoutVars>
          <dgm:chMax val="0"/>
          <dgm:chPref val="0"/>
          <dgm:bulletEnabled val="1"/>
        </dgm:presLayoutVars>
      </dgm:prSet>
      <dgm:spPr/>
    </dgm:pt>
    <dgm:pt modelId="{CBD4DFC5-BB8B-49F9-AB2C-4337543EA70A}" type="pres">
      <dgm:prSet presAssocID="{8CC64F90-C3FE-44DB-8F35-D3392E5AE191}" presName="sibTrans" presStyleCnt="0"/>
      <dgm:spPr/>
    </dgm:pt>
    <dgm:pt modelId="{9E4018F4-528E-468F-8E86-F78261B5729F}" type="pres">
      <dgm:prSet presAssocID="{385E810D-E8D5-430B-A656-BFEE47B22655}" presName="composite" presStyleCnt="0"/>
      <dgm:spPr/>
    </dgm:pt>
    <dgm:pt modelId="{39FF8BF9-4C7A-42EA-ADF1-6F1665075C15}" type="pres">
      <dgm:prSet presAssocID="{385E810D-E8D5-430B-A656-BFEE47B22655}" presName="bentUpArrow1" presStyleLbl="alignImgPlace1" presStyleIdx="1" presStyleCnt="4"/>
      <dgm:spPr/>
    </dgm:pt>
    <dgm:pt modelId="{54F9C625-9E78-4185-8DDA-9DB6019EB0A7}" type="pres">
      <dgm:prSet presAssocID="{385E810D-E8D5-430B-A656-BFEE47B22655}" presName="ParentText" presStyleLbl="node1" presStyleIdx="1" presStyleCnt="5">
        <dgm:presLayoutVars>
          <dgm:chMax val="1"/>
          <dgm:chPref val="1"/>
          <dgm:bulletEnabled val="1"/>
        </dgm:presLayoutVars>
      </dgm:prSet>
      <dgm:spPr/>
    </dgm:pt>
    <dgm:pt modelId="{6C527B86-AA26-4A43-95FE-1029807A54A5}" type="pres">
      <dgm:prSet presAssocID="{385E810D-E8D5-430B-A656-BFEE47B22655}" presName="ChildText" presStyleLbl="revTx" presStyleIdx="1" presStyleCnt="5" custScaleX="340012" custLinFactX="17263" custLinFactNeighborX="100000" custLinFactNeighborY="-2126">
        <dgm:presLayoutVars>
          <dgm:chMax val="0"/>
          <dgm:chPref val="0"/>
          <dgm:bulletEnabled val="1"/>
        </dgm:presLayoutVars>
      </dgm:prSet>
      <dgm:spPr/>
    </dgm:pt>
    <dgm:pt modelId="{5BDAB986-819C-472E-8929-A85E13CA4BF4}" type="pres">
      <dgm:prSet presAssocID="{8B4CC242-C298-4954-955B-C4F5B0C7CE56}" presName="sibTrans" presStyleCnt="0"/>
      <dgm:spPr/>
    </dgm:pt>
    <dgm:pt modelId="{19E0D0E0-0A00-4879-9E07-CB28EF913CB3}" type="pres">
      <dgm:prSet presAssocID="{C1F4D541-CC82-46E8-A21B-D9567108F836}" presName="composite" presStyleCnt="0"/>
      <dgm:spPr/>
    </dgm:pt>
    <dgm:pt modelId="{60B06938-F857-4ADD-BC63-D78FBEF8F521}" type="pres">
      <dgm:prSet presAssocID="{C1F4D541-CC82-46E8-A21B-D9567108F836}" presName="bentUpArrow1" presStyleLbl="alignImgPlace1" presStyleIdx="2" presStyleCnt="4"/>
      <dgm:spPr/>
    </dgm:pt>
    <dgm:pt modelId="{B1EE68AC-F51E-4C9D-AFF1-058FAFE11340}" type="pres">
      <dgm:prSet presAssocID="{C1F4D541-CC82-46E8-A21B-D9567108F836}" presName="ParentText" presStyleLbl="node1" presStyleIdx="2" presStyleCnt="5">
        <dgm:presLayoutVars>
          <dgm:chMax val="1"/>
          <dgm:chPref val="1"/>
          <dgm:bulletEnabled val="1"/>
        </dgm:presLayoutVars>
      </dgm:prSet>
      <dgm:spPr/>
    </dgm:pt>
    <dgm:pt modelId="{50966923-3657-4FA9-AA77-E11A74377F8D}" type="pres">
      <dgm:prSet presAssocID="{C1F4D541-CC82-46E8-A21B-D9567108F836}" presName="ChildText" presStyleLbl="revTx" presStyleIdx="2" presStyleCnt="5" custScaleX="233015" custLinFactNeighborX="64007" custLinFactNeighborY="-238">
        <dgm:presLayoutVars>
          <dgm:chMax val="0"/>
          <dgm:chPref val="0"/>
          <dgm:bulletEnabled val="1"/>
        </dgm:presLayoutVars>
      </dgm:prSet>
      <dgm:spPr/>
    </dgm:pt>
    <dgm:pt modelId="{2A14C8A6-17AD-4C1F-BCE7-F404E98248E1}" type="pres">
      <dgm:prSet presAssocID="{590B84F5-3BCA-4DE9-A798-F9CDAD01C084}" presName="sibTrans" presStyleCnt="0"/>
      <dgm:spPr/>
    </dgm:pt>
    <dgm:pt modelId="{7734B9FB-DE06-48C2-9EB0-3DBCDF0760EB}" type="pres">
      <dgm:prSet presAssocID="{5C36D362-344B-4FB1-AB74-0F66579D0AA1}" presName="composite" presStyleCnt="0"/>
      <dgm:spPr/>
    </dgm:pt>
    <dgm:pt modelId="{9C096E5F-8655-4E05-9DB4-A4E96EE10E0E}" type="pres">
      <dgm:prSet presAssocID="{5C36D362-344B-4FB1-AB74-0F66579D0AA1}" presName="bentUpArrow1" presStyleLbl="alignImgPlace1" presStyleIdx="3" presStyleCnt="4"/>
      <dgm:spPr/>
    </dgm:pt>
    <dgm:pt modelId="{FB23C613-F3E0-4E4B-B1F2-F43D2F5B6BA6}" type="pres">
      <dgm:prSet presAssocID="{5C36D362-344B-4FB1-AB74-0F66579D0AA1}" presName="ParentText" presStyleLbl="node1" presStyleIdx="3" presStyleCnt="5">
        <dgm:presLayoutVars>
          <dgm:chMax val="1"/>
          <dgm:chPref val="1"/>
          <dgm:bulletEnabled val="1"/>
        </dgm:presLayoutVars>
      </dgm:prSet>
      <dgm:spPr/>
    </dgm:pt>
    <dgm:pt modelId="{98177201-C976-4E6B-B8D6-884E44D3ACDF}" type="pres">
      <dgm:prSet presAssocID="{5C36D362-344B-4FB1-AB74-0F66579D0AA1}" presName="ChildText" presStyleLbl="revTx" presStyleIdx="3" presStyleCnt="5" custScaleX="304027" custLinFactNeighborX="84592" custLinFactNeighborY="-2715">
        <dgm:presLayoutVars>
          <dgm:chMax val="0"/>
          <dgm:chPref val="0"/>
          <dgm:bulletEnabled val="1"/>
        </dgm:presLayoutVars>
      </dgm:prSet>
      <dgm:spPr/>
    </dgm:pt>
    <dgm:pt modelId="{221E9561-E056-4CF2-A699-54B063D62075}" type="pres">
      <dgm:prSet presAssocID="{F9E0FF34-6930-465E-AFA5-493B63E99112}" presName="sibTrans" presStyleCnt="0"/>
      <dgm:spPr/>
    </dgm:pt>
    <dgm:pt modelId="{E9C141A9-2515-4D7E-8689-7DD3A4CCDFD9}" type="pres">
      <dgm:prSet presAssocID="{E3A5E69C-563F-4B2C-95BF-A36CF62A0E98}" presName="composite" presStyleCnt="0"/>
      <dgm:spPr/>
    </dgm:pt>
    <dgm:pt modelId="{F40BBA12-3340-44AA-AFC6-D2979689EB42}" type="pres">
      <dgm:prSet presAssocID="{E3A5E69C-563F-4B2C-95BF-A36CF62A0E98}" presName="ParentText" presStyleLbl="node1" presStyleIdx="4" presStyleCnt="5">
        <dgm:presLayoutVars>
          <dgm:chMax val="1"/>
          <dgm:chPref val="1"/>
          <dgm:bulletEnabled val="1"/>
        </dgm:presLayoutVars>
      </dgm:prSet>
      <dgm:spPr/>
    </dgm:pt>
    <dgm:pt modelId="{4C8EADA7-DA2A-4F82-895C-433EFD3FA139}" type="pres">
      <dgm:prSet presAssocID="{E3A5E69C-563F-4B2C-95BF-A36CF62A0E98}" presName="FinalChildText" presStyleLbl="revTx" presStyleIdx="4" presStyleCnt="5" custScaleX="195310" custLinFactX="10394" custLinFactNeighborX="100000" custLinFactNeighborY="2691">
        <dgm:presLayoutVars>
          <dgm:chMax val="0"/>
          <dgm:chPref val="0"/>
          <dgm:bulletEnabled val="1"/>
        </dgm:presLayoutVars>
      </dgm:prSet>
      <dgm:spPr/>
    </dgm:pt>
  </dgm:ptLst>
  <dgm:cxnLst>
    <dgm:cxn modelId="{3EEB5305-3616-4A28-A105-25DE3A839076}" srcId="{385E810D-E8D5-430B-A656-BFEE47B22655}" destId="{0A6F6D5D-4437-42A3-9C89-22BA8F15FC50}" srcOrd="0" destOrd="0" parTransId="{057743CF-75DC-4D3D-966E-9CBFB03DBF81}" sibTransId="{ADCB3600-5206-4E30-8887-7DB9B68E1BAA}"/>
    <dgm:cxn modelId="{DF64FB10-8887-423C-A9A6-90A9BB1DECC5}" srcId="{1398065E-B8F1-496A-8DF9-CF483F4C0AF3}" destId="{5C36D362-344B-4FB1-AB74-0F66579D0AA1}" srcOrd="3" destOrd="0" parTransId="{DE3AF054-CC7E-4512-BFB0-61E967C25858}" sibTransId="{F9E0FF34-6930-465E-AFA5-493B63E99112}"/>
    <dgm:cxn modelId="{58912018-2D13-4500-9ACA-54AD679427E9}" type="presOf" srcId="{5C36D362-344B-4FB1-AB74-0F66579D0AA1}" destId="{FB23C613-F3E0-4E4B-B1F2-F43D2F5B6BA6}" srcOrd="0" destOrd="0" presId="urn:microsoft.com/office/officeart/2005/8/layout/StepDownProcess"/>
    <dgm:cxn modelId="{12BB4739-72EE-48C4-B2A3-79E0ABF4C012}" type="presOf" srcId="{F7762B6D-5E57-4DA4-B2AF-8181A8BED12B}" destId="{98177201-C976-4E6B-B8D6-884E44D3ACDF}" srcOrd="0" destOrd="0" presId="urn:microsoft.com/office/officeart/2005/8/layout/StepDownProcess"/>
    <dgm:cxn modelId="{3A9DA13A-A36B-40D9-8129-F056F4195AFD}" type="presOf" srcId="{0A6F6D5D-4437-42A3-9C89-22BA8F15FC50}" destId="{6C527B86-AA26-4A43-95FE-1029807A54A5}" srcOrd="0" destOrd="0" presId="urn:microsoft.com/office/officeart/2005/8/layout/StepDownProcess"/>
    <dgm:cxn modelId="{6DBBB83D-6738-496F-B454-221AA3FCA6DE}" type="presOf" srcId="{385E810D-E8D5-430B-A656-BFEE47B22655}" destId="{54F9C625-9E78-4185-8DDA-9DB6019EB0A7}" srcOrd="0" destOrd="0" presId="urn:microsoft.com/office/officeart/2005/8/layout/StepDownProcess"/>
    <dgm:cxn modelId="{A56F9F5B-09F9-4F32-85B7-E616D641A5DB}" srcId="{1398065E-B8F1-496A-8DF9-CF483F4C0AF3}" destId="{B9892F35-4CE3-4F40-BD05-48FCFF836CEA}" srcOrd="0" destOrd="0" parTransId="{2A8F8F7E-CAF4-43F1-80F2-F3B5B3F85EFE}" sibTransId="{8CC64F90-C3FE-44DB-8F35-D3392E5AE191}"/>
    <dgm:cxn modelId="{96A6637E-FC8D-4191-BF5A-406ED614BB3E}" type="presOf" srcId="{D692D9CA-5C85-471D-856A-2BBF7547C1EB}" destId="{4C8EADA7-DA2A-4F82-895C-433EFD3FA139}" srcOrd="0" destOrd="0" presId="urn:microsoft.com/office/officeart/2005/8/layout/StepDownProcess"/>
    <dgm:cxn modelId="{C7B98F83-6BCB-4DDE-829B-44989BBC5FDC}" srcId="{1398065E-B8F1-496A-8DF9-CF483F4C0AF3}" destId="{C1F4D541-CC82-46E8-A21B-D9567108F836}" srcOrd="2" destOrd="0" parTransId="{4D2CEC20-61C9-45B4-A4F1-E5B6D526B6CC}" sibTransId="{590B84F5-3BCA-4DE9-A798-F9CDAD01C084}"/>
    <dgm:cxn modelId="{1377C589-7CA4-48FF-AC67-EA4013B3D21B}" srcId="{C1F4D541-CC82-46E8-A21B-D9567108F836}" destId="{55A63AFC-12C4-4267-866F-CC42DD333ED5}" srcOrd="0" destOrd="0" parTransId="{4CC49124-FC9B-43FA-AE67-88C91A788F00}" sibTransId="{96E592FB-9F77-442E-82B3-33C16E76E805}"/>
    <dgm:cxn modelId="{E2A4279C-FA36-4064-ACC4-5F2CFB6AD731}" srcId="{1398065E-B8F1-496A-8DF9-CF483F4C0AF3}" destId="{385E810D-E8D5-430B-A656-BFEE47B22655}" srcOrd="1" destOrd="0" parTransId="{2F245DBE-338F-48BB-AE1A-CEB270D7020A}" sibTransId="{8B4CC242-C298-4954-955B-C4F5B0C7CE56}"/>
    <dgm:cxn modelId="{462E02B0-10A5-4A57-86C1-15DE7562852C}" type="presOf" srcId="{55A63AFC-12C4-4267-866F-CC42DD333ED5}" destId="{50966923-3657-4FA9-AA77-E11A74377F8D}" srcOrd="0" destOrd="0" presId="urn:microsoft.com/office/officeart/2005/8/layout/StepDownProcess"/>
    <dgm:cxn modelId="{A4837BC0-47D1-4744-B9A6-73F0CB4320DA}" type="presOf" srcId="{B9892F35-4CE3-4F40-BD05-48FCFF836CEA}" destId="{7B972628-5D19-419D-A7C2-69C683C75A10}" srcOrd="0" destOrd="0" presId="urn:microsoft.com/office/officeart/2005/8/layout/StepDownProcess"/>
    <dgm:cxn modelId="{0175C8C9-ACA3-46A9-824B-C7AD77839262}" srcId="{E3A5E69C-563F-4B2C-95BF-A36CF62A0E98}" destId="{D692D9CA-5C85-471D-856A-2BBF7547C1EB}" srcOrd="0" destOrd="0" parTransId="{D80A9E37-1420-412B-9CB0-8CB61A8AA3F9}" sibTransId="{91CAA85E-3614-43B1-B052-DF15C09637CA}"/>
    <dgm:cxn modelId="{BFF0DDD3-CB7A-48E5-A06F-79B61E5F2E20}" type="presOf" srcId="{C387B1C4-ABBA-4F6F-8173-417E7EC5AC34}" destId="{1279E92C-7FEF-421D-98AF-5E679F2E4CD1}" srcOrd="0" destOrd="0" presId="urn:microsoft.com/office/officeart/2005/8/layout/StepDownProcess"/>
    <dgm:cxn modelId="{6E62F5DC-9825-44DD-86CF-58663B056AE9}" type="presOf" srcId="{1398065E-B8F1-496A-8DF9-CF483F4C0AF3}" destId="{6D3E5F26-E356-4517-B2D9-05C5EF9579D8}" srcOrd="0" destOrd="0" presId="urn:microsoft.com/office/officeart/2005/8/layout/StepDownProcess"/>
    <dgm:cxn modelId="{361207EF-0E90-4E70-A3DF-EE1C693C2801}" srcId="{5C36D362-344B-4FB1-AB74-0F66579D0AA1}" destId="{F7762B6D-5E57-4DA4-B2AF-8181A8BED12B}" srcOrd="0" destOrd="0" parTransId="{F12F329E-94EB-441E-8C25-ECE9C1E40CF7}" sibTransId="{44E109E8-4BF1-4BC9-B497-68C7CEB3B4DB}"/>
    <dgm:cxn modelId="{0D25C0EF-F4CB-47BD-9998-BFC1AF8C9F2F}" type="presOf" srcId="{C1F4D541-CC82-46E8-A21B-D9567108F836}" destId="{B1EE68AC-F51E-4C9D-AFF1-058FAFE11340}" srcOrd="0" destOrd="0" presId="urn:microsoft.com/office/officeart/2005/8/layout/StepDownProcess"/>
    <dgm:cxn modelId="{59A722F1-D4F8-4366-A6FC-2726897380BF}" srcId="{1398065E-B8F1-496A-8DF9-CF483F4C0AF3}" destId="{E3A5E69C-563F-4B2C-95BF-A36CF62A0E98}" srcOrd="4" destOrd="0" parTransId="{57A4B432-2891-4728-AAC6-44C8FC764029}" sibTransId="{60863278-F1F9-4256-8EF9-7196ED893293}"/>
    <dgm:cxn modelId="{A60DE9F4-FC0D-40A5-8D18-BF57123C33A7}" type="presOf" srcId="{E3A5E69C-563F-4B2C-95BF-A36CF62A0E98}" destId="{F40BBA12-3340-44AA-AFC6-D2979689EB42}" srcOrd="0" destOrd="0" presId="urn:microsoft.com/office/officeart/2005/8/layout/StepDownProcess"/>
    <dgm:cxn modelId="{2F08FEFE-2E9B-433E-8AB5-FCA6652F2837}" srcId="{B9892F35-4CE3-4F40-BD05-48FCFF836CEA}" destId="{C387B1C4-ABBA-4F6F-8173-417E7EC5AC34}" srcOrd="0" destOrd="0" parTransId="{3D52C804-3AD6-4FC5-9A2E-B4FB519D503E}" sibTransId="{CF49CB88-2B19-4457-9C97-862662F80ECB}"/>
    <dgm:cxn modelId="{D83443B4-9E10-49DE-99EE-64974A2AD521}" type="presParOf" srcId="{6D3E5F26-E356-4517-B2D9-05C5EF9579D8}" destId="{E8E180EF-F337-4073-A474-9172FDB1B7EC}" srcOrd="0" destOrd="0" presId="urn:microsoft.com/office/officeart/2005/8/layout/StepDownProcess"/>
    <dgm:cxn modelId="{90092423-D535-4452-87BF-C0407C88467C}" type="presParOf" srcId="{E8E180EF-F337-4073-A474-9172FDB1B7EC}" destId="{26E949FE-B77C-43C8-A418-90D92142681D}" srcOrd="0" destOrd="0" presId="urn:microsoft.com/office/officeart/2005/8/layout/StepDownProcess"/>
    <dgm:cxn modelId="{1A3C7386-3AFD-4205-9B0B-08A370CEBF60}" type="presParOf" srcId="{E8E180EF-F337-4073-A474-9172FDB1B7EC}" destId="{7B972628-5D19-419D-A7C2-69C683C75A10}" srcOrd="1" destOrd="0" presId="urn:microsoft.com/office/officeart/2005/8/layout/StepDownProcess"/>
    <dgm:cxn modelId="{ABE4A5D4-DD14-4356-829D-164C948FBE85}" type="presParOf" srcId="{E8E180EF-F337-4073-A474-9172FDB1B7EC}" destId="{1279E92C-7FEF-421D-98AF-5E679F2E4CD1}" srcOrd="2" destOrd="0" presId="urn:microsoft.com/office/officeart/2005/8/layout/StepDownProcess"/>
    <dgm:cxn modelId="{DFCCC002-3F1E-4D73-AEF9-BBC126D029CE}" type="presParOf" srcId="{6D3E5F26-E356-4517-B2D9-05C5EF9579D8}" destId="{CBD4DFC5-BB8B-49F9-AB2C-4337543EA70A}" srcOrd="1" destOrd="0" presId="urn:microsoft.com/office/officeart/2005/8/layout/StepDownProcess"/>
    <dgm:cxn modelId="{A2533379-5356-42D2-A54B-58F1F6867916}" type="presParOf" srcId="{6D3E5F26-E356-4517-B2D9-05C5EF9579D8}" destId="{9E4018F4-528E-468F-8E86-F78261B5729F}" srcOrd="2" destOrd="0" presId="urn:microsoft.com/office/officeart/2005/8/layout/StepDownProcess"/>
    <dgm:cxn modelId="{BE635900-FFA5-41A9-845E-09D25183D28C}" type="presParOf" srcId="{9E4018F4-528E-468F-8E86-F78261B5729F}" destId="{39FF8BF9-4C7A-42EA-ADF1-6F1665075C15}" srcOrd="0" destOrd="0" presId="urn:microsoft.com/office/officeart/2005/8/layout/StepDownProcess"/>
    <dgm:cxn modelId="{29669A72-DAD3-4A18-A6F5-6675387AAD9E}" type="presParOf" srcId="{9E4018F4-528E-468F-8E86-F78261B5729F}" destId="{54F9C625-9E78-4185-8DDA-9DB6019EB0A7}" srcOrd="1" destOrd="0" presId="urn:microsoft.com/office/officeart/2005/8/layout/StepDownProcess"/>
    <dgm:cxn modelId="{76BE1080-333F-478C-B263-90DC6D2CFB83}" type="presParOf" srcId="{9E4018F4-528E-468F-8E86-F78261B5729F}" destId="{6C527B86-AA26-4A43-95FE-1029807A54A5}" srcOrd="2" destOrd="0" presId="urn:microsoft.com/office/officeart/2005/8/layout/StepDownProcess"/>
    <dgm:cxn modelId="{2E12FCE0-7A88-4068-86A8-9333FA1A2183}" type="presParOf" srcId="{6D3E5F26-E356-4517-B2D9-05C5EF9579D8}" destId="{5BDAB986-819C-472E-8929-A85E13CA4BF4}" srcOrd="3" destOrd="0" presId="urn:microsoft.com/office/officeart/2005/8/layout/StepDownProcess"/>
    <dgm:cxn modelId="{D902C679-B4E2-4799-8B63-060230B5E07D}" type="presParOf" srcId="{6D3E5F26-E356-4517-B2D9-05C5EF9579D8}" destId="{19E0D0E0-0A00-4879-9E07-CB28EF913CB3}" srcOrd="4" destOrd="0" presId="urn:microsoft.com/office/officeart/2005/8/layout/StepDownProcess"/>
    <dgm:cxn modelId="{EA3BCD8F-08EE-4830-B9A8-69817811C508}" type="presParOf" srcId="{19E0D0E0-0A00-4879-9E07-CB28EF913CB3}" destId="{60B06938-F857-4ADD-BC63-D78FBEF8F521}" srcOrd="0" destOrd="0" presId="urn:microsoft.com/office/officeart/2005/8/layout/StepDownProcess"/>
    <dgm:cxn modelId="{BBA3DCE1-FDEC-4232-86F8-2ADF51BC240D}" type="presParOf" srcId="{19E0D0E0-0A00-4879-9E07-CB28EF913CB3}" destId="{B1EE68AC-F51E-4C9D-AFF1-058FAFE11340}" srcOrd="1" destOrd="0" presId="urn:microsoft.com/office/officeart/2005/8/layout/StepDownProcess"/>
    <dgm:cxn modelId="{9F572B38-DD9A-4BAF-89EA-8CEB4E6FF2D7}" type="presParOf" srcId="{19E0D0E0-0A00-4879-9E07-CB28EF913CB3}" destId="{50966923-3657-4FA9-AA77-E11A74377F8D}" srcOrd="2" destOrd="0" presId="urn:microsoft.com/office/officeart/2005/8/layout/StepDownProcess"/>
    <dgm:cxn modelId="{46FC2B23-CD42-45E2-BFCC-B07F40E5DF0F}" type="presParOf" srcId="{6D3E5F26-E356-4517-B2D9-05C5EF9579D8}" destId="{2A14C8A6-17AD-4C1F-BCE7-F404E98248E1}" srcOrd="5" destOrd="0" presId="urn:microsoft.com/office/officeart/2005/8/layout/StepDownProcess"/>
    <dgm:cxn modelId="{BA9EB4B6-8E1D-4FFA-BE10-31FE0E22B12F}" type="presParOf" srcId="{6D3E5F26-E356-4517-B2D9-05C5EF9579D8}" destId="{7734B9FB-DE06-48C2-9EB0-3DBCDF0760EB}" srcOrd="6" destOrd="0" presId="urn:microsoft.com/office/officeart/2005/8/layout/StepDownProcess"/>
    <dgm:cxn modelId="{243F9C2F-FA8C-4FDA-AF8B-C6804CA0641D}" type="presParOf" srcId="{7734B9FB-DE06-48C2-9EB0-3DBCDF0760EB}" destId="{9C096E5F-8655-4E05-9DB4-A4E96EE10E0E}" srcOrd="0" destOrd="0" presId="urn:microsoft.com/office/officeart/2005/8/layout/StepDownProcess"/>
    <dgm:cxn modelId="{569C4D47-6AB9-4F0A-A743-26E51B1B619A}" type="presParOf" srcId="{7734B9FB-DE06-48C2-9EB0-3DBCDF0760EB}" destId="{FB23C613-F3E0-4E4B-B1F2-F43D2F5B6BA6}" srcOrd="1" destOrd="0" presId="urn:microsoft.com/office/officeart/2005/8/layout/StepDownProcess"/>
    <dgm:cxn modelId="{486CC183-1519-4168-900B-DA7833171744}" type="presParOf" srcId="{7734B9FB-DE06-48C2-9EB0-3DBCDF0760EB}" destId="{98177201-C976-4E6B-B8D6-884E44D3ACDF}" srcOrd="2" destOrd="0" presId="urn:microsoft.com/office/officeart/2005/8/layout/StepDownProcess"/>
    <dgm:cxn modelId="{95DD6111-7406-4027-9323-0993FD8817BA}" type="presParOf" srcId="{6D3E5F26-E356-4517-B2D9-05C5EF9579D8}" destId="{221E9561-E056-4CF2-A699-54B063D62075}" srcOrd="7" destOrd="0" presId="urn:microsoft.com/office/officeart/2005/8/layout/StepDownProcess"/>
    <dgm:cxn modelId="{ADAC4B11-8881-49D9-B5E0-AFD441572D1B}" type="presParOf" srcId="{6D3E5F26-E356-4517-B2D9-05C5EF9579D8}" destId="{E9C141A9-2515-4D7E-8689-7DD3A4CCDFD9}" srcOrd="8" destOrd="0" presId="urn:microsoft.com/office/officeart/2005/8/layout/StepDownProcess"/>
    <dgm:cxn modelId="{E43F7475-E6CE-46F3-9EC4-FE42AC5C2DAA}" type="presParOf" srcId="{E9C141A9-2515-4D7E-8689-7DD3A4CCDFD9}" destId="{F40BBA12-3340-44AA-AFC6-D2979689EB42}" srcOrd="0" destOrd="0" presId="urn:microsoft.com/office/officeart/2005/8/layout/StepDownProcess"/>
    <dgm:cxn modelId="{5F4873E7-9242-4978-8DD2-A57256BA13AB}" type="presParOf" srcId="{E9C141A9-2515-4D7E-8689-7DD3A4CCDFD9}" destId="{4C8EADA7-DA2A-4F82-895C-433EFD3FA139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E949FE-B77C-43C8-A418-90D92142681D}">
      <dsp:nvSpPr>
        <dsp:cNvPr id="0" name=""/>
        <dsp:cNvSpPr/>
      </dsp:nvSpPr>
      <dsp:spPr>
        <a:xfrm rot="5400000">
          <a:off x="822578" y="835675"/>
          <a:ext cx="727276" cy="82797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972628-5D19-419D-A7C2-69C683C75A10}">
      <dsp:nvSpPr>
        <dsp:cNvPr id="0" name=""/>
        <dsp:cNvSpPr/>
      </dsp:nvSpPr>
      <dsp:spPr>
        <a:xfrm>
          <a:off x="467453" y="29475"/>
          <a:ext cx="1549186" cy="856973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5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研究对象</a:t>
          </a:r>
        </a:p>
      </dsp:txBody>
      <dsp:txXfrm>
        <a:off x="509295" y="71317"/>
        <a:ext cx="1465502" cy="773289"/>
      </dsp:txXfrm>
    </dsp:sp>
    <dsp:sp modelId="{1279E92C-7FEF-421D-98AF-5E679F2E4CD1}">
      <dsp:nvSpPr>
        <dsp:cNvPr id="0" name=""/>
        <dsp:cNvSpPr/>
      </dsp:nvSpPr>
      <dsp:spPr>
        <a:xfrm>
          <a:off x="2002435" y="91467"/>
          <a:ext cx="2140241" cy="6926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l"/>
          </a:pP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整体法、隔离法</a:t>
          </a:r>
        </a:p>
      </dsp:txBody>
      <dsp:txXfrm>
        <a:off x="2002435" y="91467"/>
        <a:ext cx="2140241" cy="692644"/>
      </dsp:txXfrm>
    </dsp:sp>
    <dsp:sp modelId="{39FF8BF9-4C7A-42EA-ADF1-6F1665075C15}">
      <dsp:nvSpPr>
        <dsp:cNvPr id="0" name=""/>
        <dsp:cNvSpPr/>
      </dsp:nvSpPr>
      <dsp:spPr>
        <a:xfrm rot="5400000">
          <a:off x="2053139" y="1798340"/>
          <a:ext cx="727276" cy="82797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-4363171"/>
            <a:satOff val="-234"/>
            <a:lumOff val="378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F9C625-9E78-4185-8DDA-9DB6019EB0A7}">
      <dsp:nvSpPr>
        <dsp:cNvPr id="0" name=""/>
        <dsp:cNvSpPr/>
      </dsp:nvSpPr>
      <dsp:spPr>
        <a:xfrm>
          <a:off x="1860455" y="992140"/>
          <a:ext cx="1224305" cy="856973"/>
        </a:xfrm>
        <a:prstGeom prst="roundRect">
          <a:avLst>
            <a:gd name="adj" fmla="val 166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zh-CN" altLang="en-US" sz="25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重力</a:t>
          </a:r>
        </a:p>
      </dsp:txBody>
      <dsp:txXfrm>
        <a:off x="1902297" y="1033982"/>
        <a:ext cx="1140621" cy="773289"/>
      </dsp:txXfrm>
    </dsp:sp>
    <dsp:sp modelId="{6C527B86-AA26-4A43-95FE-1029807A54A5}">
      <dsp:nvSpPr>
        <dsp:cNvPr id="0" name=""/>
        <dsp:cNvSpPr/>
      </dsp:nvSpPr>
      <dsp:spPr>
        <a:xfrm>
          <a:off x="3060336" y="1059146"/>
          <a:ext cx="3027612" cy="6926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l"/>
          </a:pP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地球附近的物体都受重力</a:t>
          </a:r>
        </a:p>
      </dsp:txBody>
      <dsp:txXfrm>
        <a:off x="3060336" y="1059146"/>
        <a:ext cx="3027612" cy="692644"/>
      </dsp:txXfrm>
    </dsp:sp>
    <dsp:sp modelId="{60B06938-F857-4ADD-BC63-D78FBEF8F521}">
      <dsp:nvSpPr>
        <dsp:cNvPr id="0" name=""/>
        <dsp:cNvSpPr/>
      </dsp:nvSpPr>
      <dsp:spPr>
        <a:xfrm rot="5400000">
          <a:off x="3446142" y="2761004"/>
          <a:ext cx="727276" cy="82797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-8726342"/>
            <a:satOff val="-469"/>
            <a:lumOff val="75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EE68AC-F51E-4C9D-AFF1-058FAFE11340}">
      <dsp:nvSpPr>
        <dsp:cNvPr id="0" name=""/>
        <dsp:cNvSpPr/>
      </dsp:nvSpPr>
      <dsp:spPr>
        <a:xfrm>
          <a:off x="3253458" y="1954804"/>
          <a:ext cx="1224305" cy="856973"/>
        </a:xfrm>
        <a:prstGeom prst="roundRect">
          <a:avLst>
            <a:gd name="adj" fmla="val 166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b="1" kern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已知力</a:t>
          </a:r>
        </a:p>
      </dsp:txBody>
      <dsp:txXfrm>
        <a:off x="3295300" y="1996646"/>
        <a:ext cx="1140621" cy="773289"/>
      </dsp:txXfrm>
    </dsp:sp>
    <dsp:sp modelId="{50966923-3657-4FA9-AA77-E11A74377F8D}">
      <dsp:nvSpPr>
        <dsp:cNvPr id="0" name=""/>
        <dsp:cNvSpPr/>
      </dsp:nvSpPr>
      <dsp:spPr>
        <a:xfrm>
          <a:off x="4455497" y="2034888"/>
          <a:ext cx="2074865" cy="6926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Char char="l"/>
          </a:pPr>
          <a:r>
            <a:rPr lang="zh-CN" altLang="en-US" sz="2000" b="1" kern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如推力、拉力</a:t>
          </a:r>
        </a:p>
      </dsp:txBody>
      <dsp:txXfrm>
        <a:off x="4455497" y="2034888"/>
        <a:ext cx="2074865" cy="692644"/>
      </dsp:txXfrm>
    </dsp:sp>
    <dsp:sp modelId="{9C096E5F-8655-4E05-9DB4-A4E96EE10E0E}">
      <dsp:nvSpPr>
        <dsp:cNvPr id="0" name=""/>
        <dsp:cNvSpPr/>
      </dsp:nvSpPr>
      <dsp:spPr>
        <a:xfrm rot="5400000">
          <a:off x="4839144" y="3723669"/>
          <a:ext cx="727276" cy="82797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-13089511"/>
            <a:satOff val="-703"/>
            <a:lumOff val="1136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23C613-F3E0-4E4B-B1F2-F43D2F5B6BA6}">
      <dsp:nvSpPr>
        <dsp:cNvPr id="0" name=""/>
        <dsp:cNvSpPr/>
      </dsp:nvSpPr>
      <dsp:spPr>
        <a:xfrm>
          <a:off x="4646460" y="2917469"/>
          <a:ext cx="1224305" cy="856973"/>
        </a:xfrm>
        <a:prstGeom prst="roundRect">
          <a:avLst>
            <a:gd name="adj" fmla="val 166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600" b="1" kern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弹力</a:t>
          </a:r>
        </a:p>
      </dsp:txBody>
      <dsp:txXfrm>
        <a:off x="4688302" y="2959311"/>
        <a:ext cx="1140621" cy="773289"/>
      </dsp:txXfrm>
    </dsp:sp>
    <dsp:sp modelId="{98177201-C976-4E6B-B8D6-884E44D3ACDF}">
      <dsp:nvSpPr>
        <dsp:cNvPr id="0" name=""/>
        <dsp:cNvSpPr/>
      </dsp:nvSpPr>
      <dsp:spPr>
        <a:xfrm>
          <a:off x="5715637" y="2980395"/>
          <a:ext cx="2707186" cy="6926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Char char="l"/>
          </a:pPr>
          <a:r>
            <a:rPr lang="zh-CN" altLang="en-US" sz="19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接触且发生弹性形变</a:t>
          </a:r>
        </a:p>
      </dsp:txBody>
      <dsp:txXfrm>
        <a:off x="5715637" y="2980395"/>
        <a:ext cx="2707186" cy="692644"/>
      </dsp:txXfrm>
    </dsp:sp>
    <dsp:sp modelId="{F40BBA12-3340-44AA-AFC6-D2979689EB42}">
      <dsp:nvSpPr>
        <dsp:cNvPr id="0" name=""/>
        <dsp:cNvSpPr/>
      </dsp:nvSpPr>
      <dsp:spPr>
        <a:xfrm>
          <a:off x="6039463" y="3880133"/>
          <a:ext cx="1224305" cy="856973"/>
        </a:xfrm>
        <a:prstGeom prst="roundRect">
          <a:avLst>
            <a:gd name="adj" fmla="val 166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b="1" kern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摩擦力</a:t>
          </a:r>
        </a:p>
      </dsp:txBody>
      <dsp:txXfrm>
        <a:off x="6081305" y="3921975"/>
        <a:ext cx="1140621" cy="773289"/>
      </dsp:txXfrm>
    </dsp:sp>
    <dsp:sp modelId="{4C8EADA7-DA2A-4F82-895C-433EFD3FA139}">
      <dsp:nvSpPr>
        <dsp:cNvPr id="0" name=""/>
        <dsp:cNvSpPr/>
      </dsp:nvSpPr>
      <dsp:spPr>
        <a:xfrm>
          <a:off x="7306880" y="3980504"/>
          <a:ext cx="1739124" cy="6926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l"/>
          </a:pPr>
          <a:r>
            <a:rPr lang="zh-CN" altLang="en-US" sz="19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接触且发生相对运动</a:t>
          </a:r>
        </a:p>
      </dsp:txBody>
      <dsp:txXfrm>
        <a:off x="7306880" y="3980504"/>
        <a:ext cx="1739124" cy="6926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B96767C-B3B6-45EF-A1F1-B7FEAA51F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C3CCCC-7409-45CE-8F8A-F27773767CD5}" type="datetimeFigureOut">
              <a:rPr lang="zh-CN" altLang="en-US"/>
              <a:pPr>
                <a:defRPr/>
              </a:pPr>
              <a:t>2020/2/26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64DEECB-10A5-43F8-B8D1-7129ED4EC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B080ECB-466F-4CED-A9B2-6A468DB07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522A5A-126F-4600-B7E7-BFCD556DF2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6324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67B8886-79EF-4358-8BE3-BCFAE2EBD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3390A9-C173-4228-923E-7510FE0007D6}" type="datetimeFigureOut">
              <a:rPr lang="zh-CN" altLang="en-US"/>
              <a:pPr>
                <a:defRPr/>
              </a:pPr>
              <a:t>2020/2/26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8B20A14-6C2C-48D9-BC2B-B17168CAE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BB6C580-CFD9-4F39-9A5D-0843EC885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F73F0F-6B11-4BB3-AE53-66BECD3A16B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51677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1948F67-6FD9-4A4F-B633-81EF66C96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A5F1E7-B91C-4938-BC1C-7AA7079A857A}" type="datetimeFigureOut">
              <a:rPr lang="zh-CN" altLang="en-US"/>
              <a:pPr>
                <a:defRPr/>
              </a:pPr>
              <a:t>2020/2/26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8A9D63C-B94D-4249-A789-7431375B3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2D123FC-4D88-4AB2-8094-0420BE774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01FD19-AC56-468F-BF6D-9621B2A9D01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00576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>
            <a:extLst>
              <a:ext uri="{FF2B5EF4-FFF2-40B4-BE49-F238E27FC236}">
                <a16:creationId xmlns:a16="http://schemas.microsoft.com/office/drawing/2014/main" id="{585AD374-1AE7-4AAD-ACDA-3ACADA0F1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34410-FEC7-4873-A723-C6C7E3223C30}" type="datetimeFigureOut">
              <a:rPr lang="zh-CN" altLang="en-US"/>
              <a:pPr>
                <a:defRPr/>
              </a:pPr>
              <a:t>2020/2/26</a:t>
            </a:fld>
            <a:endParaRPr lang="zh-CN" altLang="en-US"/>
          </a:p>
        </p:txBody>
      </p:sp>
      <p:sp>
        <p:nvSpPr>
          <p:cNvPr id="6" name="页脚占位符 4">
            <a:extLst>
              <a:ext uri="{FF2B5EF4-FFF2-40B4-BE49-F238E27FC236}">
                <a16:creationId xmlns:a16="http://schemas.microsoft.com/office/drawing/2014/main" id="{A675BA88-2F01-4143-B0B8-66388BCC7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>
            <a:extLst>
              <a:ext uri="{FF2B5EF4-FFF2-40B4-BE49-F238E27FC236}">
                <a16:creationId xmlns:a16="http://schemas.microsoft.com/office/drawing/2014/main" id="{12199EDE-8BF8-4B07-A221-455DFC8E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BA0A6C-C426-45AD-9FE7-CE63CDFA86CB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809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>
            <a:extLst>
              <a:ext uri="{FF2B5EF4-FFF2-40B4-BE49-F238E27FC236}">
                <a16:creationId xmlns:a16="http://schemas.microsoft.com/office/drawing/2014/main" id="{84A1735F-AA35-4C1F-AAA7-10AC02FB0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F97133-50EE-431E-A10E-70621B4BBE3B}" type="datetimeFigureOut">
              <a:rPr lang="zh-CN" altLang="en-US"/>
              <a:pPr>
                <a:defRPr/>
              </a:pPr>
              <a:t>2020/2/26</a:t>
            </a:fld>
            <a:endParaRPr lang="zh-CN" altLang="en-US"/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ED090730-10EB-4222-9785-2A50F1F36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>
            <a:extLst>
              <a:ext uri="{FF2B5EF4-FFF2-40B4-BE49-F238E27FC236}">
                <a16:creationId xmlns:a16="http://schemas.microsoft.com/office/drawing/2014/main" id="{51FE5224-0A26-41F2-8B40-5C17C2A1D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448142-5D5C-4DB6-85BB-D5E645DC51F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60805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>
            <a:extLst>
              <a:ext uri="{FF2B5EF4-FFF2-40B4-BE49-F238E27FC236}">
                <a16:creationId xmlns:a16="http://schemas.microsoft.com/office/drawing/2014/main" id="{4405A348-4BE4-4CBC-B92E-5CA8E6BBB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297C96-5960-4723-BC1A-1FFA5129E811}" type="datetimeFigureOut">
              <a:rPr lang="zh-CN" altLang="en-US"/>
              <a:pPr>
                <a:defRPr/>
              </a:pPr>
              <a:t>2020/2/26</a:t>
            </a:fld>
            <a:endParaRPr lang="zh-CN" altLang="en-US"/>
          </a:p>
        </p:txBody>
      </p:sp>
      <p:sp>
        <p:nvSpPr>
          <p:cNvPr id="4" name="页脚占位符 4">
            <a:extLst>
              <a:ext uri="{FF2B5EF4-FFF2-40B4-BE49-F238E27FC236}">
                <a16:creationId xmlns:a16="http://schemas.microsoft.com/office/drawing/2014/main" id="{3BD205CB-77D6-4E80-8053-07BEAEA38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>
            <a:extLst>
              <a:ext uri="{FF2B5EF4-FFF2-40B4-BE49-F238E27FC236}">
                <a16:creationId xmlns:a16="http://schemas.microsoft.com/office/drawing/2014/main" id="{C0B09BEB-92A1-41EB-BB79-3A4E324DE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6ABAA8-D14D-4CFD-ACE5-452784148CCA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54395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>
            <a:extLst>
              <a:ext uri="{FF2B5EF4-FFF2-40B4-BE49-F238E27FC236}">
                <a16:creationId xmlns:a16="http://schemas.microsoft.com/office/drawing/2014/main" id="{1C5A281A-7589-40E0-985C-1F406B932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5EA164-7FB1-4ECF-9264-3D89D45AF750}" type="datetimeFigureOut">
              <a:rPr lang="zh-CN" altLang="en-US"/>
              <a:pPr>
                <a:defRPr/>
              </a:pPr>
              <a:t>2020/2/26</a:t>
            </a:fld>
            <a:endParaRPr lang="zh-CN" altLang="en-US"/>
          </a:p>
        </p:txBody>
      </p:sp>
      <p:sp>
        <p:nvSpPr>
          <p:cNvPr id="3" name="页脚占位符 4">
            <a:extLst>
              <a:ext uri="{FF2B5EF4-FFF2-40B4-BE49-F238E27FC236}">
                <a16:creationId xmlns:a16="http://schemas.microsoft.com/office/drawing/2014/main" id="{BD6671E8-7A45-432B-8CAB-B3063E4D9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DAEBD476-A9D5-4A29-A7CE-6BC440E44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84260A-5E67-45FC-AC5A-AFF0A6304FF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7114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>
            <a:extLst>
              <a:ext uri="{FF2B5EF4-FFF2-40B4-BE49-F238E27FC236}">
                <a16:creationId xmlns:a16="http://schemas.microsoft.com/office/drawing/2014/main" id="{CA9F4432-0E84-43EE-B2BA-3BE84FB51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0C93C-8831-46BD-B2F3-1B0B3242933A}" type="datetimeFigureOut">
              <a:rPr lang="zh-CN" altLang="en-US"/>
              <a:pPr>
                <a:defRPr/>
              </a:pPr>
              <a:t>2020/2/26</a:t>
            </a:fld>
            <a:endParaRPr lang="zh-CN" altLang="en-US"/>
          </a:p>
        </p:txBody>
      </p:sp>
      <p:sp>
        <p:nvSpPr>
          <p:cNvPr id="6" name="页脚占位符 4">
            <a:extLst>
              <a:ext uri="{FF2B5EF4-FFF2-40B4-BE49-F238E27FC236}">
                <a16:creationId xmlns:a16="http://schemas.microsoft.com/office/drawing/2014/main" id="{7CEB195C-31BE-4A8C-9351-DEB5741B9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>
            <a:extLst>
              <a:ext uri="{FF2B5EF4-FFF2-40B4-BE49-F238E27FC236}">
                <a16:creationId xmlns:a16="http://schemas.microsoft.com/office/drawing/2014/main" id="{E6E37B4D-258E-4C57-897F-7B5E35BBC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757E95-9887-4F5F-BB91-D9977B9270D7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57448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>
            <a:extLst>
              <a:ext uri="{FF2B5EF4-FFF2-40B4-BE49-F238E27FC236}">
                <a16:creationId xmlns:a16="http://schemas.microsoft.com/office/drawing/2014/main" id="{55A8A414-2E58-4E53-9B98-EF30B9457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FBB53C-687B-4376-B467-B074CA06B108}" type="datetimeFigureOut">
              <a:rPr lang="zh-CN" altLang="en-US"/>
              <a:pPr>
                <a:defRPr/>
              </a:pPr>
              <a:t>2020/2/26</a:t>
            </a:fld>
            <a:endParaRPr lang="zh-CN" altLang="en-US"/>
          </a:p>
        </p:txBody>
      </p:sp>
      <p:sp>
        <p:nvSpPr>
          <p:cNvPr id="6" name="页脚占位符 4">
            <a:extLst>
              <a:ext uri="{FF2B5EF4-FFF2-40B4-BE49-F238E27FC236}">
                <a16:creationId xmlns:a16="http://schemas.microsoft.com/office/drawing/2014/main" id="{26C625D3-34A5-4F5C-96E9-B66A9FF62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>
            <a:extLst>
              <a:ext uri="{FF2B5EF4-FFF2-40B4-BE49-F238E27FC236}">
                <a16:creationId xmlns:a16="http://schemas.microsoft.com/office/drawing/2014/main" id="{12D574C5-C14B-44CC-B7AE-3A37F2D43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B86CD9-4454-4FCE-8BB4-F145B34D8B2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80761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8A1093E-9F73-42D7-9E12-3C7F0133E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36E0EB-68C0-450B-BE7C-82373BD84237}" type="datetimeFigureOut">
              <a:rPr lang="zh-CN" altLang="en-US"/>
              <a:pPr>
                <a:defRPr/>
              </a:pPr>
              <a:t>2020/2/26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159340F-9CB2-4306-81FE-BDE522FAA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7160179-1E94-4C55-B5EE-FF117D9F1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223B75-DB78-4EB0-AFCD-6BA0CEA3E61A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45713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9F43F9B-B31E-4E24-8A02-AF01D4E58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7D9357-7912-481E-BDA8-D5D3BD8E0BAC}" type="datetimeFigureOut">
              <a:rPr lang="zh-CN" altLang="en-US"/>
              <a:pPr>
                <a:defRPr/>
              </a:pPr>
              <a:t>2020/2/26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3370B71-3D08-4DD7-A9B4-99329AAEE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8CA4729-DFBD-4CA6-9536-0A2A1332E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7671DD-EA85-448D-8EFD-52417A01BAF1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81832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>
            <a:extLst>
              <a:ext uri="{FF2B5EF4-FFF2-40B4-BE49-F238E27FC236}">
                <a16:creationId xmlns:a16="http://schemas.microsoft.com/office/drawing/2014/main" id="{32E5AA27-1B50-4D72-97A7-22402934A98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>
            <a:extLst>
              <a:ext uri="{FF2B5EF4-FFF2-40B4-BE49-F238E27FC236}">
                <a16:creationId xmlns:a16="http://schemas.microsoft.com/office/drawing/2014/main" id="{A7B31B88-8E2B-46F3-8350-235D45E638F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A23A5B8-350D-470C-A5EE-EE7B4C38BF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66081517-676D-42EB-B281-BE298FF951AB}" type="datetimeFigureOut">
              <a:rPr lang="zh-CN" altLang="en-US"/>
              <a:pPr>
                <a:defRPr/>
              </a:pPr>
              <a:t>2020/2/26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E3D7BE3-A9A8-43F2-8B1F-09FC0CCA33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4E31E3B-874C-4DAF-9646-2ED68BF062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348F2AC4-0098-43D6-BD90-B936668278F7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5.emf"/><Relationship Id="rId4" Type="http://schemas.openxmlformats.org/officeDocument/2006/relationships/package" Target="../embeddings/Microsoft_Word_Document.docx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7.jpg"/><Relationship Id="rId5" Type="http://schemas.openxmlformats.org/officeDocument/2006/relationships/image" Target="../media/image46.emf"/><Relationship Id="rId4" Type="http://schemas.openxmlformats.org/officeDocument/2006/relationships/package" Target="../embeddings/Microsoft_Word_Document1.docx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5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55.jp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g"/><Relationship Id="rId5" Type="http://schemas.openxmlformats.org/officeDocument/2006/relationships/image" Target="../media/image53.jpg"/><Relationship Id="rId4" Type="http://schemas.openxmlformats.org/officeDocument/2006/relationships/image" Target="../media/image52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jpg"/><Relationship Id="rId4" Type="http://schemas.openxmlformats.org/officeDocument/2006/relationships/image" Target="../media/image58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36">
            <a:extLst>
              <a:ext uri="{FF2B5EF4-FFF2-40B4-BE49-F238E27FC236}">
                <a16:creationId xmlns:a16="http://schemas.microsoft.com/office/drawing/2014/main" id="{B7169BDD-8952-4E86-9BEA-EE0DB7142E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6963" y="1135063"/>
            <a:ext cx="5445125" cy="862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5000" b="1">
                <a:latin typeface="楷体_GB2312" pitchFamily="49" charset="-122"/>
                <a:ea typeface="楷体_GB2312" pitchFamily="49" charset="-122"/>
              </a:rPr>
              <a:t>运动和力专题复习</a:t>
            </a:r>
          </a:p>
        </p:txBody>
      </p:sp>
      <p:pic>
        <p:nvPicPr>
          <p:cNvPr id="2051" name="Picture 5" descr="E:\李燃\教师教学用书\人民教育电子音像出版社 社标字.png">
            <a:extLst>
              <a:ext uri="{FF2B5EF4-FFF2-40B4-BE49-F238E27FC236}">
                <a16:creationId xmlns:a16="http://schemas.microsoft.com/office/drawing/2014/main" id="{B483722A-F9FD-445C-ACCA-C0DCB557A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0050" y="6253163"/>
            <a:ext cx="2173288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DED85B6A-8916-4A1D-872E-829EF2E001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7" y="556300"/>
            <a:ext cx="861774" cy="861774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53" name="矩形 3">
            <a:extLst>
              <a:ext uri="{FF2B5EF4-FFF2-40B4-BE49-F238E27FC236}">
                <a16:creationId xmlns:a16="http://schemas.microsoft.com/office/drawing/2014/main" id="{C0836078-22C2-417D-9E33-4E8210BDF7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7950" y="6072188"/>
            <a:ext cx="2032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>
                <a:ea typeface="楷体_GB2312" pitchFamily="49" charset="-122"/>
              </a:rPr>
              <a:t>天津市双水道中学</a:t>
            </a:r>
            <a:endParaRPr lang="en-US" altLang="zh-CN" b="1">
              <a:ea typeface="楷体_GB2312" pitchFamily="49" charset="-122"/>
            </a:endParaRPr>
          </a:p>
          <a:p>
            <a:pPr algn="ctr" eaLnBrk="1" hangingPunct="1"/>
            <a:r>
              <a:rPr lang="zh-CN" altLang="en-US" b="1">
                <a:ea typeface="楷体_GB2312" pitchFamily="49" charset="-122"/>
              </a:rPr>
              <a:t>教师：章程</a:t>
            </a:r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6" name="Picture 9" descr="E:\李燃\教师教学用书\2012人教教师用书项目\ppt\物理\图标.png">
            <a:extLst>
              <a:ext uri="{FF2B5EF4-FFF2-40B4-BE49-F238E27FC236}">
                <a16:creationId xmlns:a16="http://schemas.microsoft.com/office/drawing/2014/main" id="{B74A0E51-9DC5-49DB-8491-C452D69D86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142875"/>
            <a:ext cx="882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2">
            <a:extLst>
              <a:ext uri="{FF2B5EF4-FFF2-40B4-BE49-F238E27FC236}">
                <a16:creationId xmlns:a16="http://schemas.microsoft.com/office/drawing/2014/main" id="{032997FA-A683-4C23-B965-DFA3FFE0EC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2013632"/>
            <a:ext cx="7918994" cy="3685746"/>
          </a:xfrm>
          <a:prstGeom prst="rect">
            <a:avLst/>
          </a:prstGeom>
          <a:noFill/>
          <a:ln w="19050">
            <a:noFill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</p:pic>
      <p:sp>
        <p:nvSpPr>
          <p:cNvPr id="53" name="圆角矩形 12">
            <a:extLst>
              <a:ext uri="{FF2B5EF4-FFF2-40B4-BE49-F238E27FC236}">
                <a16:creationId xmlns:a16="http://schemas.microsoft.com/office/drawing/2014/main" id="{F5D9AAD2-C543-48A5-A91C-EFDD0E5F48CC}"/>
              </a:ext>
            </a:extLst>
          </p:cNvPr>
          <p:cNvSpPr/>
          <p:nvPr/>
        </p:nvSpPr>
        <p:spPr>
          <a:xfrm>
            <a:off x="2366755" y="1898745"/>
            <a:ext cx="1440160" cy="3915519"/>
          </a:xfrm>
          <a:prstGeom prst="roundRect">
            <a:avLst/>
          </a:prstGeom>
          <a:noFill/>
          <a:ln w="666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3733" b="1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8BCF0FC-5023-429C-96AD-4B07A07E6BB3}"/>
              </a:ext>
            </a:extLst>
          </p:cNvPr>
          <p:cNvSpPr/>
          <p:nvPr/>
        </p:nvSpPr>
        <p:spPr>
          <a:xfrm>
            <a:off x="1017180" y="682955"/>
            <a:ext cx="71096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>
              <a:defRPr/>
            </a:pPr>
            <a:r>
              <a:rPr lang="zh-CN" altLang="en-US" sz="3600" b="1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近五年天津市中考力学知识占分比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862EE82C-6A31-4599-98CC-414DBE389B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099579"/>
            <a:ext cx="4419600" cy="2990850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1141191" y="2363689"/>
            <a:ext cx="1979613" cy="57943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 机械运动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200485" y="4225968"/>
            <a:ext cx="1951038" cy="579438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第十一章 功和能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476545" y="3308233"/>
            <a:ext cx="2160134" cy="579439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第十二章 简单机械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5671078" y="4554392"/>
            <a:ext cx="1951038" cy="545429"/>
          </a:xfrm>
          <a:prstGeom prst="roundRect">
            <a:avLst/>
          </a:prstGeom>
          <a:solidFill>
            <a:srgbClr val="497DB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第十章 浮力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6461126" y="3813174"/>
            <a:ext cx="1951038" cy="545429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第九章  压强</a:t>
            </a:r>
          </a:p>
        </p:txBody>
      </p:sp>
      <p:sp>
        <p:nvSpPr>
          <p:cNvPr id="10" name="圆角矩形 9"/>
          <p:cNvSpPr/>
          <p:nvPr/>
        </p:nvSpPr>
        <p:spPr>
          <a:xfrm>
            <a:off x="6473981" y="2878137"/>
            <a:ext cx="1938183" cy="550863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defTabSz="914378"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第八章 运动和力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5653882" y="2040608"/>
            <a:ext cx="1951038" cy="545429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第七章  力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Picture 9" descr="E:\李燃\教师教学用书\2012人教教师用书项目\ppt\物理\图标.png">
            <a:extLst>
              <a:ext uri="{FF2B5EF4-FFF2-40B4-BE49-F238E27FC236}">
                <a16:creationId xmlns:a16="http://schemas.microsoft.com/office/drawing/2014/main" id="{2747ADC6-FB56-49B9-B2A7-AE2E057545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142875"/>
            <a:ext cx="882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D6BCBEE4-1955-458C-8160-4B366FFE743D}"/>
              </a:ext>
            </a:extLst>
          </p:cNvPr>
          <p:cNvSpPr/>
          <p:nvPr/>
        </p:nvSpPr>
        <p:spPr>
          <a:xfrm>
            <a:off x="2402174" y="604153"/>
            <a:ext cx="43396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78">
              <a:defRPr/>
            </a:pPr>
            <a:r>
              <a:rPr lang="zh-CN" altLang="en-US" sz="3600" b="1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初中物理力学结构图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4D4FF79-7CAB-4B43-A55D-2548DE20F581}"/>
              </a:ext>
            </a:extLst>
          </p:cNvPr>
          <p:cNvSpPr/>
          <p:nvPr/>
        </p:nvSpPr>
        <p:spPr>
          <a:xfrm>
            <a:off x="4050223" y="3333394"/>
            <a:ext cx="10102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力 学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圆角矩形 12">
            <a:extLst>
              <a:ext uri="{FF2B5EF4-FFF2-40B4-BE49-F238E27FC236}">
                <a16:creationId xmlns:a16="http://schemas.microsoft.com/office/drawing/2014/main" id="{F305A90F-BB37-44B8-AAB6-2AFA7D3CD3FA}"/>
              </a:ext>
            </a:extLst>
          </p:cNvPr>
          <p:cNvSpPr/>
          <p:nvPr/>
        </p:nvSpPr>
        <p:spPr>
          <a:xfrm>
            <a:off x="5505090" y="1763816"/>
            <a:ext cx="3117359" cy="1853570"/>
          </a:xfrm>
          <a:prstGeom prst="roundRect">
            <a:avLst/>
          </a:prstGeom>
          <a:noFill/>
          <a:ln w="666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3733" b="1"/>
          </a:p>
        </p:txBody>
      </p:sp>
      <p:sp>
        <p:nvSpPr>
          <p:cNvPr id="14" name="圆角矩形 10">
            <a:extLst>
              <a:ext uri="{FF2B5EF4-FFF2-40B4-BE49-F238E27FC236}">
                <a16:creationId xmlns:a16="http://schemas.microsoft.com/office/drawing/2014/main" id="{B73CB199-3777-44EB-9B73-856365A3B02C}"/>
              </a:ext>
            </a:extLst>
          </p:cNvPr>
          <p:cNvSpPr/>
          <p:nvPr/>
        </p:nvSpPr>
        <p:spPr>
          <a:xfrm>
            <a:off x="1141191" y="5203781"/>
            <a:ext cx="2626219" cy="545429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第六章  质量和密度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B1BF9E9-0B88-47D4-8CEA-D4647FFD84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7551" y="3939611"/>
            <a:ext cx="605343" cy="177498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7084F18A-3FA7-41C4-9A7F-436491FE3AF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71" t="15257"/>
          <a:stretch/>
        </p:blipFill>
        <p:spPr>
          <a:xfrm>
            <a:off x="3151523" y="3939611"/>
            <a:ext cx="994822" cy="6295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61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1790" y="2573905"/>
            <a:ext cx="4064000" cy="2643188"/>
          </a:xfrm>
          <a:prstGeom prst="rect">
            <a:avLst/>
          </a:prstGeom>
          <a:noFill/>
          <a:ln w="19050">
            <a:noFill/>
          </a:ln>
          <a:effectLst/>
        </p:spPr>
      </p:pic>
      <p:sp>
        <p:nvSpPr>
          <p:cNvPr id="5" name="圆角矩形 4"/>
          <p:cNvSpPr/>
          <p:nvPr/>
        </p:nvSpPr>
        <p:spPr>
          <a:xfrm>
            <a:off x="1540872" y="2595944"/>
            <a:ext cx="1797050" cy="50436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力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1540872" y="4259830"/>
            <a:ext cx="1797050" cy="504367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 力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5672837" y="4512013"/>
            <a:ext cx="1844675" cy="43815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摩擦力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1044299" y="3417661"/>
            <a:ext cx="1797050" cy="504367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弹 力</a:t>
            </a:r>
          </a:p>
        </p:txBody>
      </p:sp>
      <p:sp>
        <p:nvSpPr>
          <p:cNvPr id="10" name="圆角矩形 9"/>
          <p:cNvSpPr/>
          <p:nvPr/>
        </p:nvSpPr>
        <p:spPr>
          <a:xfrm>
            <a:off x="6400707" y="3100312"/>
            <a:ext cx="1844675" cy="45561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二力平衡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5672837" y="2354036"/>
            <a:ext cx="2572545" cy="439738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牛顿第一定律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04EDA8E-06CC-40C3-B61E-46AFC360064E}"/>
              </a:ext>
            </a:extLst>
          </p:cNvPr>
          <p:cNvSpPr/>
          <p:nvPr/>
        </p:nvSpPr>
        <p:spPr>
          <a:xfrm>
            <a:off x="2794911" y="848585"/>
            <a:ext cx="35541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78">
              <a:defRPr/>
            </a:pPr>
            <a:r>
              <a:rPr lang="zh-CN" altLang="en-US" sz="3600" b="1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运动和力 结构图</a:t>
            </a:r>
          </a:p>
        </p:txBody>
      </p:sp>
      <p:pic>
        <p:nvPicPr>
          <p:cNvPr id="13" name="Picture 9" descr="E:\李燃\教师教学用书\2012人教教师用书项目\ppt\物理\图标.png">
            <a:extLst>
              <a:ext uri="{FF2B5EF4-FFF2-40B4-BE49-F238E27FC236}">
                <a16:creationId xmlns:a16="http://schemas.microsoft.com/office/drawing/2014/main" id="{D84480D1-BD37-4DD2-B334-1681A90238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142875"/>
            <a:ext cx="882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6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6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6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/>
          <p:cNvPicPr>
            <a:picLocks noChangeAspect="1"/>
          </p:cNvPicPr>
          <p:nvPr/>
        </p:nvPicPr>
        <p:blipFill rotWithShape="1">
          <a:blip r:embed="rId2"/>
          <a:srcRect b="1934"/>
          <a:stretch/>
        </p:blipFill>
        <p:spPr>
          <a:xfrm>
            <a:off x="316055" y="1043735"/>
            <a:ext cx="8677275" cy="4905467"/>
          </a:xfrm>
          <a:prstGeom prst="rect">
            <a:avLst/>
          </a:prstGeom>
          <a:noFill/>
          <a:ln w="19050">
            <a:solidFill>
              <a:schemeClr val="bg1"/>
            </a:solidFill>
          </a:ln>
          <a:effectLst/>
        </p:spPr>
      </p:pic>
      <p:sp>
        <p:nvSpPr>
          <p:cNvPr id="5" name="圆角矩形 4"/>
          <p:cNvSpPr/>
          <p:nvPr/>
        </p:nvSpPr>
        <p:spPr>
          <a:xfrm>
            <a:off x="3794268" y="2759823"/>
            <a:ext cx="1262063" cy="1095375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力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3033856" y="4148885"/>
            <a:ext cx="855663" cy="67468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作用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914378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效果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3033856" y="1777161"/>
            <a:ext cx="855663" cy="582613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概念</a:t>
            </a:r>
          </a:p>
        </p:txBody>
      </p:sp>
      <p:sp>
        <p:nvSpPr>
          <p:cNvPr id="10" name="圆角矩形 9"/>
          <p:cNvSpPr/>
          <p:nvPr/>
        </p:nvSpPr>
        <p:spPr>
          <a:xfrm>
            <a:off x="4880118" y="4288586"/>
            <a:ext cx="1035050" cy="671513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三要素</a:t>
            </a:r>
          </a:p>
        </p:txBody>
      </p:sp>
      <p:sp>
        <p:nvSpPr>
          <p:cNvPr id="12" name="圆角矩形 11"/>
          <p:cNvSpPr/>
          <p:nvPr/>
        </p:nvSpPr>
        <p:spPr>
          <a:xfrm>
            <a:off x="4924568" y="1718423"/>
            <a:ext cx="1125538" cy="482600"/>
          </a:xfrm>
          <a:prstGeom prst="roundRect">
            <a:avLst/>
          </a:prstGeom>
          <a:solidFill>
            <a:srgbClr val="E5851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98806" y="1313610"/>
            <a:ext cx="900112" cy="523220"/>
          </a:xfrm>
          <a:prstGeom prst="rect">
            <a:avLst/>
          </a:prstGeom>
          <a:solidFill>
            <a:srgbClr val="92D050"/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物体对物</a:t>
            </a:r>
            <a:endParaRPr lang="en-US" altLang="zh-CN" sz="1400" b="1" dirty="0">
              <a:solidFill>
                <a:schemeClr val="bg1"/>
              </a:solidFill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sz="1400" b="1" dirty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体的作用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005" y="908798"/>
            <a:ext cx="900112" cy="30777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latin typeface="华文楷体" pitchFamily="2" charset="-122"/>
                <a:ea typeface="华文楷体" pitchFamily="2" charset="-122"/>
              </a:rPr>
              <a:t>施力物体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5118" y="1448548"/>
            <a:ext cx="900113" cy="30777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latin typeface="华文楷体" pitchFamily="2" charset="-122"/>
                <a:ea typeface="华文楷体" pitchFamily="2" charset="-122"/>
              </a:rPr>
              <a:t>受力物体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24131" y="1988298"/>
            <a:ext cx="574675" cy="30777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latin typeface="华文楷体" pitchFamily="2" charset="-122"/>
                <a:ea typeface="华文楷体" pitchFamily="2" charset="-122"/>
              </a:rPr>
              <a:t>作用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121043" y="2370885"/>
            <a:ext cx="777875" cy="738664"/>
          </a:xfrm>
          <a:prstGeom prst="rect">
            <a:avLst/>
          </a:prstGeom>
          <a:solidFill>
            <a:srgbClr val="92D050"/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理解：物质性相互性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98580" y="2534398"/>
            <a:ext cx="1935162" cy="30777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latin typeface="华文楷体" pitchFamily="2" charset="-122"/>
                <a:ea typeface="华文楷体" pitchFamily="2" charset="-122"/>
              </a:rPr>
              <a:t>力不能离开物体存在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93" y="2999733"/>
            <a:ext cx="2205038" cy="30777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latin typeface="华文楷体" pitchFamily="2" charset="-122"/>
                <a:ea typeface="华文楷体" pitchFamily="2" charset="-122"/>
              </a:rPr>
              <a:t>物体间力的作用是相互的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33518" y="3547223"/>
            <a:ext cx="2116138" cy="307777"/>
          </a:xfrm>
          <a:prstGeom prst="rect">
            <a:avLst/>
          </a:prstGeom>
          <a:solidFill>
            <a:srgbClr val="0070C0"/>
          </a:solidFill>
          <a:ln w="9525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力可以改变物体的形状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925780" y="4102848"/>
            <a:ext cx="523875" cy="646331"/>
          </a:xfrm>
          <a:prstGeom prst="rect">
            <a:avLst/>
          </a:prstGeom>
          <a:solidFill>
            <a:srgbClr val="0070C0"/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改变</a:t>
            </a:r>
            <a:endParaRPr lang="en-US" altLang="zh-CN" sz="1200" b="1" dirty="0">
              <a:solidFill>
                <a:schemeClr val="bg1"/>
              </a:solidFill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r>
              <a:rPr lang="zh-CN" altLang="en-US" sz="12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运动</a:t>
            </a:r>
            <a:endParaRPr lang="en-US" altLang="zh-CN" sz="1200" b="1" dirty="0">
              <a:solidFill>
                <a:schemeClr val="bg1"/>
              </a:solidFill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r>
              <a:rPr lang="zh-CN" altLang="en-US" sz="12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状态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9681" y="3886948"/>
            <a:ext cx="1998662" cy="30777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latin typeface="FangSong" panose="02010609060101010101" pitchFamily="49" charset="-122"/>
                <a:ea typeface="FangSong" panose="02010609060101010101" pitchFamily="49" charset="-122"/>
              </a:rPr>
              <a:t>速度大小、方向的改变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39918" y="4517186"/>
            <a:ext cx="900113" cy="30777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latin typeface="FangSong" panose="02010609060101010101" pitchFamily="49" charset="-122"/>
                <a:ea typeface="FangSong" panose="02010609060101010101" pitchFamily="49" charset="-122"/>
              </a:rPr>
              <a:t>减速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45518" y="1224710"/>
            <a:ext cx="900113" cy="30777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1400" dirty="0">
                <a:solidFill>
                  <a:srgbClr val="0000FF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N</a:t>
            </a:r>
            <a:endParaRPr lang="zh-CN" altLang="en-US" sz="1400" dirty="0">
              <a:solidFill>
                <a:srgbClr val="0000FF"/>
              </a:solidFill>
              <a:latin typeface="FangSong" panose="02010609060101010101" pitchFamily="49" charset="-122"/>
              <a:ea typeface="FangSong" panose="02010609060101010101" pitchFamily="49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275531" y="1178672"/>
            <a:ext cx="900112" cy="400110"/>
          </a:xfrm>
          <a:prstGeom prst="rect">
            <a:avLst/>
          </a:prstGeom>
          <a:solidFill>
            <a:srgbClr val="E5851B"/>
          </a:solidFill>
          <a:ln w="9525">
            <a:noFill/>
          </a:ln>
        </p:spPr>
        <p:txBody>
          <a:bodyPr>
            <a:spAutoFit/>
          </a:bodyPr>
          <a:lstStyle/>
          <a:p>
            <a:pPr algn="ctr" defTabSz="914378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牛顿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74080" y="1516811"/>
            <a:ext cx="1781175" cy="27699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1200" dirty="0">
                <a:solidFill>
                  <a:srgbClr val="0000FF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1N</a:t>
            </a:r>
            <a:r>
              <a:rPr lang="zh-CN" altLang="en-US" sz="1200" dirty="0">
                <a:solidFill>
                  <a:srgbClr val="0000FF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约两个鸡蛋的重力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913831" y="2615361"/>
            <a:ext cx="1150937" cy="30777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solidFill>
                  <a:srgbClr val="0000FF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例：</a:t>
            </a:r>
            <a:r>
              <a:rPr lang="en-US" altLang="zh-CN" sz="1400" dirty="0">
                <a:solidFill>
                  <a:srgbClr val="0000FF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F=600N</a:t>
            </a:r>
            <a:endParaRPr lang="zh-CN" altLang="en-US" sz="1400" dirty="0">
              <a:solidFill>
                <a:srgbClr val="0000FF"/>
              </a:solidFill>
              <a:latin typeface="FangSong" panose="02010609060101010101" pitchFamily="49" charset="-122"/>
              <a:ea typeface="FangSong" panose="02010609060101010101" pitchFamily="49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016768" y="4652123"/>
            <a:ext cx="673100" cy="307777"/>
          </a:xfrm>
          <a:prstGeom prst="rect">
            <a:avLst/>
          </a:prstGeom>
          <a:solidFill>
            <a:srgbClr val="7030A0"/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方向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007243" y="5010898"/>
            <a:ext cx="785813" cy="307777"/>
          </a:xfrm>
          <a:prstGeom prst="rect">
            <a:avLst/>
          </a:prstGeom>
          <a:solidFill>
            <a:srgbClr val="7030A0"/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作用点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016768" y="4290173"/>
            <a:ext cx="663575" cy="307777"/>
          </a:xfrm>
          <a:prstGeom prst="rect">
            <a:avLst/>
          </a:prstGeom>
          <a:solidFill>
            <a:srgbClr val="7030A0"/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大小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953393" y="4194922"/>
            <a:ext cx="314325" cy="738664"/>
          </a:xfrm>
          <a:prstGeom prst="rect">
            <a:avLst/>
          </a:prstGeom>
          <a:solidFill>
            <a:srgbClr val="FFC000"/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latin typeface="FangSong" panose="02010609060101010101" pitchFamily="49" charset="-122"/>
                <a:ea typeface="FangSong" panose="02010609060101010101" pitchFamily="49" charset="-122"/>
              </a:rPr>
              <a:t>示意图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79555" y="5010898"/>
            <a:ext cx="1439862" cy="30777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latin typeface="FangSong" panose="02010609060101010101" pitchFamily="49" charset="-122"/>
                <a:ea typeface="FangSong" panose="02010609060101010101" pitchFamily="49" charset="-122"/>
              </a:rPr>
              <a:t>运动方向的改变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414605" y="1178673"/>
            <a:ext cx="633412" cy="30777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latin typeface="华文楷体" pitchFamily="2" charset="-122"/>
                <a:ea typeface="华文楷体" pitchFamily="2" charset="-122"/>
              </a:rPr>
              <a:t>物体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35092" y="1921622"/>
            <a:ext cx="1314450" cy="5232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latin typeface="华文楷体" pitchFamily="2" charset="-122"/>
                <a:ea typeface="华文楷体" pitchFamily="2" charset="-122"/>
              </a:rPr>
              <a:t>推、拉、压、支持、吸引</a:t>
            </a:r>
            <a:r>
              <a:rPr lang="en-US" altLang="zh-CN" sz="1400" dirty="0">
                <a:latin typeface="华文楷体" pitchFamily="2" charset="-122"/>
                <a:ea typeface="华文楷体" pitchFamily="2" charset="-122"/>
              </a:rPr>
              <a:t>…</a:t>
            </a:r>
            <a:endParaRPr lang="zh-CN" altLang="en-US" sz="1400" dirty="0"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84368" y="4213973"/>
            <a:ext cx="900113" cy="30777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latin typeface="FangSong" panose="02010609060101010101" pitchFamily="49" charset="-122"/>
                <a:ea typeface="FangSong" panose="02010609060101010101" pitchFamily="49" charset="-122"/>
              </a:rPr>
              <a:t>加速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140593" y="2304211"/>
            <a:ext cx="1304925" cy="30777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solidFill>
                  <a:srgbClr val="0000FF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表示力的大小</a:t>
            </a:r>
          </a:p>
        </p:txBody>
      </p:sp>
      <p:cxnSp>
        <p:nvCxnSpPr>
          <p:cNvPr id="51" name="直接箭头连接符 50"/>
          <p:cNvCxnSpPr/>
          <p:nvPr/>
        </p:nvCxnSpPr>
        <p:spPr>
          <a:xfrm flipH="1" flipV="1">
            <a:off x="3919680" y="4525123"/>
            <a:ext cx="960438" cy="165100"/>
          </a:xfrm>
          <a:prstGeom prst="straightConnector1">
            <a:avLst/>
          </a:prstGeom>
          <a:ln w="254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7440069" y="3984403"/>
            <a:ext cx="1304925" cy="5232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latin typeface="FangSong" panose="02010609060101010101" pitchFamily="49" charset="-122"/>
                <a:ea typeface="FangSong" panose="02010609060101010101" pitchFamily="49" charset="-122"/>
              </a:rPr>
              <a:t>用一条带箭头的线段表示力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438219" y="4925931"/>
            <a:ext cx="1574800" cy="95410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latin typeface="FangSong" panose="02010609060101010101" pitchFamily="49" charset="-122"/>
                <a:ea typeface="FangSong" panose="02010609060101010101" pitchFamily="49" charset="-122"/>
              </a:rPr>
              <a:t>起点或终点表示作用点</a:t>
            </a:r>
            <a:endParaRPr lang="en-US" altLang="zh-CN" sz="1400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r>
              <a:rPr lang="zh-CN" altLang="en-US" sz="1400" dirty="0">
                <a:latin typeface="FangSong" panose="02010609060101010101" pitchFamily="49" charset="-122"/>
                <a:ea typeface="FangSong" panose="02010609060101010101" pitchFamily="49" charset="-122"/>
              </a:rPr>
              <a:t>箭头表示方向</a:t>
            </a:r>
            <a:endParaRPr lang="en-US" altLang="zh-CN" sz="1400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r>
              <a:rPr lang="zh-CN" altLang="en-US" sz="1400" dirty="0">
                <a:latin typeface="FangSong" panose="02010609060101010101" pitchFamily="49" charset="-122"/>
                <a:ea typeface="FangSong" panose="02010609060101010101" pitchFamily="49" charset="-122"/>
              </a:rPr>
              <a:t>长短表示大小</a:t>
            </a:r>
          </a:p>
        </p:txBody>
      </p:sp>
      <p:pic>
        <p:nvPicPr>
          <p:cNvPr id="42" name="Picture 9" descr="E:\李燃\教师教学用书\2012人教教师用书项目\ppt\物理\图标.png">
            <a:extLst>
              <a:ext uri="{FF2B5EF4-FFF2-40B4-BE49-F238E27FC236}">
                <a16:creationId xmlns:a16="http://schemas.microsoft.com/office/drawing/2014/main" id="{6C74E2C6-E0F5-44B5-AB5B-073D03F9B3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6567" y="188072"/>
            <a:ext cx="882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矩形 42">
            <a:extLst>
              <a:ext uri="{FF2B5EF4-FFF2-40B4-BE49-F238E27FC236}">
                <a16:creationId xmlns:a16="http://schemas.microsoft.com/office/drawing/2014/main" id="{7FA0CAA4-9943-4E12-997C-3181BFE0CF28}"/>
              </a:ext>
            </a:extLst>
          </p:cNvPr>
          <p:cNvSpPr/>
          <p:nvPr/>
        </p:nvSpPr>
        <p:spPr>
          <a:xfrm>
            <a:off x="3202849" y="342653"/>
            <a:ext cx="24449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78">
              <a:defRPr/>
            </a:pPr>
            <a:r>
              <a:rPr lang="zh-CN" altLang="en-US" sz="3600" b="1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知 识 回 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2" grpId="0" animBg="1"/>
      <p:bldP spid="3" grpId="0" animBg="1"/>
      <p:bldP spid="15" grpId="0"/>
      <p:bldP spid="18" grpId="0"/>
      <p:bldP spid="19" grpId="0"/>
      <p:bldP spid="20" grpId="0" animBg="1"/>
      <p:bldP spid="21" grpId="0"/>
      <p:bldP spid="22" grpId="0"/>
      <p:bldP spid="23" grpId="0" animBg="1"/>
      <p:bldP spid="24" grpId="0" animBg="1"/>
      <p:bldP spid="25" grpId="0"/>
      <p:bldP spid="26" grpId="0"/>
      <p:bldP spid="27" grpId="0"/>
      <p:bldP spid="28" grpId="0" animBg="1"/>
      <p:bldP spid="29" grpId="0"/>
      <p:bldP spid="30" grpId="0"/>
      <p:bldP spid="32" grpId="0" animBg="1"/>
      <p:bldP spid="33" grpId="0" animBg="1"/>
      <p:bldP spid="34" grpId="0" animBg="1"/>
      <p:bldP spid="35" grpId="0" animBg="1"/>
      <p:bldP spid="37" grpId="0"/>
      <p:bldP spid="38" grpId="0"/>
      <p:bldP spid="39" grpId="0"/>
      <p:bldP spid="40" grpId="0"/>
      <p:bldP spid="41" grpId="0"/>
      <p:bldP spid="58" grpId="0"/>
      <p:bldP spid="5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8"/>
          <p:cNvPicPr>
            <a:picLocks noChangeAspect="1"/>
          </p:cNvPicPr>
          <p:nvPr/>
        </p:nvPicPr>
        <p:blipFill rotWithShape="1">
          <a:blip r:embed="rId2"/>
          <a:srcRect l="3850" r="1600" b="2018"/>
          <a:stretch/>
        </p:blipFill>
        <p:spPr>
          <a:xfrm>
            <a:off x="186956" y="1005770"/>
            <a:ext cx="8537558" cy="5078525"/>
          </a:xfrm>
          <a:prstGeom prst="rect">
            <a:avLst/>
          </a:prstGeom>
          <a:noFill/>
          <a:ln w="19050">
            <a:noFill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</p:pic>
      <p:sp>
        <p:nvSpPr>
          <p:cNvPr id="6" name="圆角矩形 5"/>
          <p:cNvSpPr/>
          <p:nvPr/>
        </p:nvSpPr>
        <p:spPr>
          <a:xfrm>
            <a:off x="3996703" y="2769482"/>
            <a:ext cx="1254125" cy="646113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弹力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5321732" y="1078725"/>
            <a:ext cx="512764" cy="169366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常见的弹力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3394014" y="1246682"/>
            <a:ext cx="855663" cy="477835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产生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5338378" y="3488619"/>
            <a:ext cx="501650" cy="1964669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弹簧测力计</a:t>
            </a:r>
          </a:p>
        </p:txBody>
      </p:sp>
      <p:sp>
        <p:nvSpPr>
          <p:cNvPr id="18439" name="TextBox 11"/>
          <p:cNvSpPr txBox="1"/>
          <p:nvPr/>
        </p:nvSpPr>
        <p:spPr>
          <a:xfrm>
            <a:off x="1518851" y="1193095"/>
            <a:ext cx="1709738" cy="5232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solidFill>
                  <a:srgbClr val="7030A0"/>
                </a:solidFill>
                <a:latin typeface="华文楷体" pitchFamily="2" charset="-122"/>
                <a:ea typeface="华文楷体" pitchFamily="2" charset="-122"/>
              </a:rPr>
              <a:t>物体由于发生弹性形变而产生的力。</a:t>
            </a:r>
          </a:p>
        </p:txBody>
      </p:sp>
      <p:sp>
        <p:nvSpPr>
          <p:cNvPr id="18440" name="TextBox 12"/>
          <p:cNvSpPr txBox="1"/>
          <p:nvPr/>
        </p:nvSpPr>
        <p:spPr>
          <a:xfrm>
            <a:off x="123440" y="1020059"/>
            <a:ext cx="1260475" cy="30777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solidFill>
                  <a:srgbClr val="7030A0"/>
                </a:solidFill>
                <a:latin typeface="华文楷体" pitchFamily="2" charset="-122"/>
                <a:ea typeface="华文楷体" pitchFamily="2" charset="-122"/>
              </a:rPr>
              <a:t>发生弹性形变</a:t>
            </a:r>
          </a:p>
        </p:txBody>
      </p:sp>
      <p:sp>
        <p:nvSpPr>
          <p:cNvPr id="18441" name="TextBox 14"/>
          <p:cNvSpPr txBox="1"/>
          <p:nvPr/>
        </p:nvSpPr>
        <p:spPr>
          <a:xfrm>
            <a:off x="259964" y="1561396"/>
            <a:ext cx="989012" cy="30777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solidFill>
                  <a:srgbClr val="7030A0"/>
                </a:solidFill>
                <a:latin typeface="华文楷体" pitchFamily="2" charset="-122"/>
                <a:ea typeface="华文楷体" pitchFamily="2" charset="-122"/>
              </a:rPr>
              <a:t>相互接触</a:t>
            </a:r>
          </a:p>
        </p:txBody>
      </p:sp>
      <p:sp>
        <p:nvSpPr>
          <p:cNvPr id="18442" name="TextBox 15"/>
          <p:cNvSpPr txBox="1"/>
          <p:nvPr/>
        </p:nvSpPr>
        <p:spPr>
          <a:xfrm>
            <a:off x="5984489" y="1943075"/>
            <a:ext cx="2713038" cy="30777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latin typeface="华文楷体" pitchFamily="2" charset="-122"/>
                <a:ea typeface="华文楷体" pitchFamily="2" charset="-122"/>
              </a:rPr>
              <a:t>绳子拉力：沿绳收缩的方向</a:t>
            </a:r>
          </a:p>
        </p:txBody>
      </p:sp>
      <p:sp>
        <p:nvSpPr>
          <p:cNvPr id="18443" name="TextBox 16"/>
          <p:cNvSpPr txBox="1"/>
          <p:nvPr/>
        </p:nvSpPr>
        <p:spPr>
          <a:xfrm>
            <a:off x="5805110" y="1233353"/>
            <a:ext cx="3222625" cy="30777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华文楷体" pitchFamily="2" charset="-122"/>
                <a:ea typeface="华文楷体" pitchFamily="2" charset="-122"/>
              </a:rPr>
              <a:t>压力：垂直于接触面指向被压的物体 </a:t>
            </a:r>
          </a:p>
        </p:txBody>
      </p:sp>
      <p:sp>
        <p:nvSpPr>
          <p:cNvPr id="18444" name="TextBox 17"/>
          <p:cNvSpPr txBox="1"/>
          <p:nvPr/>
        </p:nvSpPr>
        <p:spPr>
          <a:xfrm>
            <a:off x="5897386" y="1594178"/>
            <a:ext cx="3455526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华文楷体" pitchFamily="2" charset="-122"/>
                <a:ea typeface="华文楷体" pitchFamily="2" charset="-122"/>
              </a:rPr>
              <a:t>支持力：垂直于接触面指向被支持的</a:t>
            </a:r>
            <a:endParaRPr lang="en-US" altLang="zh-CN" sz="1400" dirty="0">
              <a:latin typeface="华文楷体" pitchFamily="2" charset="-122"/>
              <a:ea typeface="华文楷体" pitchFamily="2" charset="-122"/>
            </a:endParaRPr>
          </a:p>
          <a:p>
            <a:r>
              <a:rPr lang="en-US" altLang="zh-CN" sz="1400" dirty="0">
                <a:latin typeface="华文楷体" pitchFamily="2" charset="-122"/>
                <a:ea typeface="华文楷体" pitchFamily="2" charset="-122"/>
              </a:rPr>
              <a:t>                                                        </a:t>
            </a:r>
            <a:r>
              <a:rPr lang="zh-CN" altLang="en-US" sz="1400" dirty="0">
                <a:latin typeface="华文楷体" pitchFamily="2" charset="-122"/>
                <a:ea typeface="华文楷体" pitchFamily="2" charset="-122"/>
              </a:rPr>
              <a:t>物体</a:t>
            </a:r>
          </a:p>
        </p:txBody>
      </p:sp>
      <p:sp>
        <p:nvSpPr>
          <p:cNvPr id="18445" name="TextBox 18"/>
          <p:cNvSpPr txBox="1"/>
          <p:nvPr/>
        </p:nvSpPr>
        <p:spPr>
          <a:xfrm>
            <a:off x="5897386" y="2841819"/>
            <a:ext cx="2087562" cy="30777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latin typeface="华文楷体" pitchFamily="2" charset="-122"/>
                <a:ea typeface="华文楷体" pitchFamily="2" charset="-122"/>
              </a:rPr>
              <a:t>用途：测量力的大小</a:t>
            </a:r>
          </a:p>
        </p:txBody>
      </p:sp>
      <p:sp>
        <p:nvSpPr>
          <p:cNvPr id="18446" name="TextBox 19"/>
          <p:cNvSpPr txBox="1"/>
          <p:nvPr/>
        </p:nvSpPr>
        <p:spPr>
          <a:xfrm>
            <a:off x="6063864" y="3272720"/>
            <a:ext cx="2552700" cy="5232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latin typeface="华文楷体" pitchFamily="2" charset="-122"/>
                <a:ea typeface="华文楷体" pitchFamily="2" charset="-122"/>
              </a:rPr>
              <a:t>原理：在弹性限度范围内，弹簧的伸长量与所受拉力成正比</a:t>
            </a:r>
          </a:p>
        </p:txBody>
      </p:sp>
      <p:sp>
        <p:nvSpPr>
          <p:cNvPr id="18447" name="TextBox 20"/>
          <p:cNvSpPr txBox="1"/>
          <p:nvPr/>
        </p:nvSpPr>
        <p:spPr>
          <a:xfrm>
            <a:off x="5943206" y="4242876"/>
            <a:ext cx="690562" cy="73866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latin typeface="华文楷体" pitchFamily="2" charset="-122"/>
                <a:ea typeface="华文楷体" pitchFamily="2" charset="-122"/>
              </a:rPr>
              <a:t>使用</a:t>
            </a:r>
            <a:endParaRPr lang="en-US" altLang="zh-CN" sz="1400" dirty="0"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sz="1400" dirty="0">
                <a:latin typeface="华文楷体" pitchFamily="2" charset="-122"/>
                <a:ea typeface="华文楷体" pitchFamily="2" charset="-122"/>
              </a:rPr>
              <a:t>注意</a:t>
            </a:r>
            <a:endParaRPr lang="en-US" altLang="zh-CN" sz="1400" dirty="0"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sz="1400" dirty="0">
                <a:latin typeface="华文楷体" pitchFamily="2" charset="-122"/>
                <a:ea typeface="华文楷体" pitchFamily="2" charset="-122"/>
              </a:rPr>
              <a:t>事项</a:t>
            </a:r>
          </a:p>
        </p:txBody>
      </p:sp>
      <p:sp>
        <p:nvSpPr>
          <p:cNvPr id="18448" name="TextBox 22"/>
          <p:cNvSpPr txBox="1"/>
          <p:nvPr/>
        </p:nvSpPr>
        <p:spPr>
          <a:xfrm>
            <a:off x="5943206" y="2290764"/>
            <a:ext cx="3117601" cy="30777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华文楷体" pitchFamily="2" charset="-122"/>
                <a:ea typeface="华文楷体" pitchFamily="2" charset="-122"/>
              </a:rPr>
              <a:t>弹簧弹力：指向弹簧恢复原长的方向</a:t>
            </a:r>
          </a:p>
        </p:txBody>
      </p:sp>
      <p:sp>
        <p:nvSpPr>
          <p:cNvPr id="18449" name="TextBox 23"/>
          <p:cNvSpPr txBox="1"/>
          <p:nvPr/>
        </p:nvSpPr>
        <p:spPr>
          <a:xfrm>
            <a:off x="6556474" y="4039540"/>
            <a:ext cx="2189163" cy="30777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latin typeface="华文楷体" pitchFamily="2" charset="-122"/>
                <a:ea typeface="华文楷体" pitchFamily="2" charset="-122"/>
              </a:rPr>
              <a:t>观察量程、分度值、调零</a:t>
            </a:r>
          </a:p>
        </p:txBody>
      </p:sp>
      <p:sp>
        <p:nvSpPr>
          <p:cNvPr id="18450" name="TextBox 24"/>
          <p:cNvSpPr txBox="1"/>
          <p:nvPr/>
        </p:nvSpPr>
        <p:spPr>
          <a:xfrm>
            <a:off x="6833348" y="4352969"/>
            <a:ext cx="1993900" cy="30777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latin typeface="华文楷体" pitchFamily="2" charset="-122"/>
                <a:ea typeface="华文楷体" pitchFamily="2" charset="-122"/>
              </a:rPr>
              <a:t>被测拉力不能超过量程</a:t>
            </a:r>
          </a:p>
        </p:txBody>
      </p:sp>
      <p:sp>
        <p:nvSpPr>
          <p:cNvPr id="18451" name="TextBox 25"/>
          <p:cNvSpPr txBox="1"/>
          <p:nvPr/>
        </p:nvSpPr>
        <p:spPr>
          <a:xfrm>
            <a:off x="7056910" y="4667883"/>
            <a:ext cx="1522413" cy="30777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latin typeface="华文楷体" pitchFamily="2" charset="-122"/>
                <a:ea typeface="华文楷体" pitchFamily="2" charset="-122"/>
              </a:rPr>
              <a:t>视线正对刻度线</a:t>
            </a:r>
          </a:p>
        </p:txBody>
      </p:sp>
      <p:sp>
        <p:nvSpPr>
          <p:cNvPr id="18452" name="TextBox 26"/>
          <p:cNvSpPr txBox="1"/>
          <p:nvPr/>
        </p:nvSpPr>
        <p:spPr>
          <a:xfrm>
            <a:off x="7050809" y="5066565"/>
            <a:ext cx="1670050" cy="5232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latin typeface="华文楷体" pitchFamily="2" charset="-122"/>
                <a:ea typeface="华文楷体" pitchFamily="2" charset="-122"/>
              </a:rPr>
              <a:t>被测拉力与伸长方向一致</a:t>
            </a:r>
          </a:p>
        </p:txBody>
      </p:sp>
      <p:sp>
        <p:nvSpPr>
          <p:cNvPr id="18453" name="TextBox 27"/>
          <p:cNvSpPr txBox="1"/>
          <p:nvPr/>
        </p:nvSpPr>
        <p:spPr>
          <a:xfrm>
            <a:off x="5984489" y="5671623"/>
            <a:ext cx="2914650" cy="27699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200" dirty="0">
                <a:latin typeface="华文楷体" pitchFamily="2" charset="-122"/>
                <a:ea typeface="华文楷体" pitchFamily="2" charset="-122"/>
              </a:rPr>
              <a:t>弹簧测力计示数显示弹簧所受拉力大小</a:t>
            </a:r>
          </a:p>
        </p:txBody>
      </p:sp>
      <p:pic>
        <p:nvPicPr>
          <p:cNvPr id="18454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890" y="4055359"/>
            <a:ext cx="3389312" cy="1284287"/>
          </a:xfrm>
          <a:prstGeom prst="rect">
            <a:avLst/>
          </a:prstGeom>
          <a:noFill/>
          <a:ln w="19050">
            <a:noFill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</p:pic>
      <p:sp>
        <p:nvSpPr>
          <p:cNvPr id="33" name="圆角矩形 32"/>
          <p:cNvSpPr/>
          <p:nvPr/>
        </p:nvSpPr>
        <p:spPr>
          <a:xfrm>
            <a:off x="3587158" y="3508653"/>
            <a:ext cx="501649" cy="1964670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放大微小形变</a:t>
            </a:r>
          </a:p>
        </p:txBody>
      </p:sp>
      <p:pic>
        <p:nvPicPr>
          <p:cNvPr id="24" name="Picture 9" descr="E:\李燃\教师教学用书\2012人教教师用书项目\ppt\物理\图标.png">
            <a:extLst>
              <a:ext uri="{FF2B5EF4-FFF2-40B4-BE49-F238E27FC236}">
                <a16:creationId xmlns:a16="http://schemas.microsoft.com/office/drawing/2014/main" id="{E57C44A3-ACB9-4991-A98C-287A04FF78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142875"/>
            <a:ext cx="882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矩形 24">
            <a:extLst>
              <a:ext uri="{FF2B5EF4-FFF2-40B4-BE49-F238E27FC236}">
                <a16:creationId xmlns:a16="http://schemas.microsoft.com/office/drawing/2014/main" id="{4DF866D5-9F44-46AA-97D9-45A2E56CDF37}"/>
              </a:ext>
            </a:extLst>
          </p:cNvPr>
          <p:cNvSpPr/>
          <p:nvPr/>
        </p:nvSpPr>
        <p:spPr>
          <a:xfrm>
            <a:off x="3202849" y="342653"/>
            <a:ext cx="24449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78">
              <a:defRPr/>
            </a:pPr>
            <a:r>
              <a:rPr lang="zh-CN" altLang="en-US" sz="3600" b="1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知 识 回 顾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1C33CE1-02D5-4ACC-B7A1-8B972CBC51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34" y="1937657"/>
            <a:ext cx="3067834" cy="108629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9790C6C-EE58-4C56-818B-2FD0C95E21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436" y="2966053"/>
            <a:ext cx="2537464" cy="13812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8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8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8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8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8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84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84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8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" grpId="0" animBg="1"/>
      <p:bldP spid="18439" grpId="0"/>
      <p:bldP spid="18440" grpId="0"/>
      <p:bldP spid="18441" grpId="0"/>
      <p:bldP spid="18442" grpId="0"/>
      <p:bldP spid="18443" grpId="0"/>
      <p:bldP spid="18444" grpId="0"/>
      <p:bldP spid="18445" grpId="0"/>
      <p:bldP spid="18446" grpId="0"/>
      <p:bldP spid="18447" grpId="0"/>
      <p:bldP spid="18448" grpId="0"/>
      <p:bldP spid="18449" grpId="0"/>
      <p:bldP spid="18450" grpId="0"/>
      <p:bldP spid="18451" grpId="0"/>
      <p:bldP spid="18452" grpId="0"/>
      <p:bldP spid="18453" grpId="0"/>
      <p:bldP spid="3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" y="941388"/>
            <a:ext cx="8953500" cy="4957762"/>
          </a:xfrm>
          <a:prstGeom prst="rect">
            <a:avLst/>
          </a:prstGeom>
          <a:noFill/>
          <a:ln w="19050">
            <a:noFill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</p:pic>
      <p:sp>
        <p:nvSpPr>
          <p:cNvPr id="5" name="圆角矩形 4"/>
          <p:cNvSpPr/>
          <p:nvPr/>
        </p:nvSpPr>
        <p:spPr>
          <a:xfrm>
            <a:off x="3355975" y="3086894"/>
            <a:ext cx="979488" cy="646113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重力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2363789" y="3898899"/>
            <a:ext cx="639763" cy="74295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方向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2895601" y="1201739"/>
            <a:ext cx="854075" cy="582613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产生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2946400" y="5194300"/>
            <a:ext cx="1035050" cy="439738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公式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2622550" y="2281238"/>
            <a:ext cx="763588" cy="68103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作用点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0166" y="1255714"/>
            <a:ext cx="2551621" cy="30797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tx1"/>
                </a:solidFill>
                <a:latin typeface="华文楷体" pitchFamily="2" charset="-122"/>
                <a:ea typeface="华文楷体" pitchFamily="2" charset="-122"/>
              </a:rPr>
              <a:t>物体由于地球吸引而受到的力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9076" y="4481514"/>
            <a:ext cx="1395413" cy="3079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latin typeface="华文楷体" pitchFamily="2" charset="-122"/>
                <a:ea typeface="华文楷体" pitchFamily="2" charset="-122"/>
              </a:rPr>
              <a:t>应用：重垂线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45382" y="2811463"/>
            <a:ext cx="900112" cy="306388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latin typeface="华文楷体" pitchFamily="2" charset="-122"/>
                <a:ea typeface="华文楷体" pitchFamily="2" charset="-122"/>
              </a:rPr>
              <a:t>示意图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5888" y="3924300"/>
            <a:ext cx="1935162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latin typeface="华文楷体" pitchFamily="2" charset="-122"/>
                <a:ea typeface="华文楷体" pitchFamily="2" charset="-122"/>
              </a:rPr>
              <a:t>      竖直向下</a:t>
            </a:r>
            <a:endParaRPr lang="en-US" altLang="zh-CN" sz="1400" dirty="0"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sz="1400" dirty="0">
                <a:latin typeface="华文楷体" pitchFamily="2" charset="-122"/>
                <a:ea typeface="华文楷体" pitchFamily="2" charset="-122"/>
              </a:rPr>
              <a:t>（与水平方向垂直）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15321" y="3161129"/>
            <a:ext cx="2474912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latin typeface="FangSong" panose="02010609060101010101" pitchFamily="49" charset="-122"/>
                <a:ea typeface="FangSong" panose="02010609060101010101" pitchFamily="49" charset="-122"/>
              </a:rPr>
              <a:t>不规则薄板形物体</a:t>
            </a:r>
            <a:r>
              <a:rPr lang="en-US" altLang="zh-CN" sz="1400" dirty="0">
                <a:latin typeface="FangSong" panose="02010609060101010101" pitchFamily="49" charset="-122"/>
                <a:ea typeface="FangSong" panose="02010609060101010101" pitchFamily="49" charset="-122"/>
              </a:rPr>
              <a:t>—</a:t>
            </a:r>
            <a:r>
              <a:rPr lang="zh-CN" altLang="en-US" sz="1400" dirty="0">
                <a:latin typeface="FangSong" panose="02010609060101010101" pitchFamily="49" charset="-122"/>
                <a:ea typeface="FangSong" panose="02010609060101010101" pitchFamily="49" charset="-122"/>
              </a:rPr>
              <a:t>悬挂法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273675" y="915989"/>
            <a:ext cx="2713038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latin typeface="华文楷体" pitchFamily="2" charset="-122"/>
                <a:ea typeface="华文楷体" pitchFamily="2" charset="-122"/>
              </a:rPr>
              <a:t>问题：探究重力与质量的关系</a:t>
            </a:r>
          </a:p>
        </p:txBody>
      </p:sp>
      <p:pic>
        <p:nvPicPr>
          <p:cNvPr id="113669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763" y="2214564"/>
            <a:ext cx="2089150" cy="511175"/>
          </a:xfrm>
          <a:prstGeom prst="rect">
            <a:avLst/>
          </a:prstGeom>
          <a:noFill/>
          <a:ln w="19050">
            <a:noFill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</p:pic>
      <p:sp>
        <p:nvSpPr>
          <p:cNvPr id="30" name="TextBox 29"/>
          <p:cNvSpPr txBox="1"/>
          <p:nvPr/>
        </p:nvSpPr>
        <p:spPr>
          <a:xfrm>
            <a:off x="206375" y="1658939"/>
            <a:ext cx="2478088" cy="5222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latin typeface="华文楷体" pitchFamily="2" charset="-122"/>
                <a:ea typeface="华文楷体" pitchFamily="2" charset="-122"/>
              </a:rPr>
              <a:t>  形状规则，质量分布均匀：重心在几何中心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411288" y="4976018"/>
            <a:ext cx="1393825" cy="3079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1400" dirty="0">
                <a:latin typeface="华文楷体" pitchFamily="2" charset="-122"/>
                <a:ea typeface="华文楷体" pitchFamily="2" charset="-122"/>
              </a:rPr>
              <a:t>         G=mg</a:t>
            </a:r>
            <a:endParaRPr lang="zh-CN" altLang="en-US" sz="1400" dirty="0"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386966" y="5244268"/>
            <a:ext cx="1531938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latin typeface="FangSong" panose="02010609060101010101" pitchFamily="49" charset="-122"/>
                <a:ea typeface="FangSong" panose="02010609060101010101" pitchFamily="49" charset="-122"/>
              </a:rPr>
              <a:t>计算重力或质量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404101" y="4333876"/>
            <a:ext cx="1533525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latin typeface="FangSong" panose="02010609060101010101" pitchFamily="49" charset="-122"/>
                <a:ea typeface="FangSong" panose="02010609060101010101" pitchFamily="49" charset="-122"/>
              </a:rPr>
              <a:t>估测时</a:t>
            </a:r>
            <a:r>
              <a:rPr lang="en-US" altLang="zh-CN" sz="1400" dirty="0">
                <a:latin typeface="FangSong" panose="02010609060101010101" pitchFamily="49" charset="-122"/>
                <a:ea typeface="FangSong" panose="02010609060101010101" pitchFamily="49" charset="-122"/>
              </a:rPr>
              <a:t>g=10N/kg</a:t>
            </a:r>
            <a:endParaRPr lang="zh-CN" altLang="en-US" sz="1400" dirty="0">
              <a:latin typeface="FangSong" panose="02010609060101010101" pitchFamily="49" charset="-122"/>
              <a:ea typeface="FangSong" panose="02010609060101010101" pitchFamily="49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297489" y="1276351"/>
            <a:ext cx="3775075" cy="3079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latin typeface="华文楷体" pitchFamily="2" charset="-122"/>
                <a:ea typeface="华文楷体" pitchFamily="2" charset="-122"/>
              </a:rPr>
              <a:t>方法：可以用弹簧测力计测重力、天平测质量</a:t>
            </a:r>
          </a:p>
        </p:txBody>
      </p:sp>
      <p:pic>
        <p:nvPicPr>
          <p:cNvPr id="113672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951" y="1533525"/>
            <a:ext cx="3070225" cy="342900"/>
          </a:xfrm>
          <a:prstGeom prst="rect">
            <a:avLst/>
          </a:prstGeom>
          <a:noFill/>
          <a:ln w="19050">
            <a:noFill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</p:pic>
      <p:pic>
        <p:nvPicPr>
          <p:cNvPr id="113673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4151" y="1919289"/>
            <a:ext cx="1304925" cy="866775"/>
          </a:xfrm>
          <a:prstGeom prst="rect">
            <a:avLst/>
          </a:prstGeom>
          <a:noFill/>
          <a:ln w="19050">
            <a:noFill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</p:pic>
      <p:sp>
        <p:nvSpPr>
          <p:cNvPr id="38" name="TextBox 37"/>
          <p:cNvSpPr txBox="1"/>
          <p:nvPr/>
        </p:nvSpPr>
        <p:spPr>
          <a:xfrm>
            <a:off x="5826125" y="2933700"/>
            <a:ext cx="2255838" cy="306388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latin typeface="华文楷体" pitchFamily="2" charset="-122"/>
                <a:ea typeface="华文楷体" pitchFamily="2" charset="-122"/>
              </a:rPr>
              <a:t>结论：重力与质量成正比</a:t>
            </a:r>
          </a:p>
        </p:txBody>
      </p:sp>
      <p:sp>
        <p:nvSpPr>
          <p:cNvPr id="2" name="矩形 1"/>
          <p:cNvSpPr/>
          <p:nvPr/>
        </p:nvSpPr>
        <p:spPr>
          <a:xfrm>
            <a:off x="7632701" y="3179764"/>
            <a:ext cx="1122363" cy="3397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FangSong" panose="02010609060101010101" pitchFamily="49" charset="-122"/>
                <a:ea typeface="FangSong" panose="02010609060101010101" pitchFamily="49" charset="-122"/>
              </a:rPr>
              <a:t>g=9.8N/kg</a:t>
            </a:r>
            <a:endParaRPr lang="zh-CN" altLang="en-US" sz="1600" dirty="0">
              <a:latin typeface="FangSong" panose="02010609060101010101" pitchFamily="49" charset="-122"/>
              <a:ea typeface="FangSong" panose="02010609060101010101" pitchFamily="49" charset="-122"/>
            </a:endParaRPr>
          </a:p>
        </p:txBody>
      </p:sp>
      <p:sp>
        <p:nvSpPr>
          <p:cNvPr id="43" name="圆角矩形 42"/>
          <p:cNvSpPr/>
          <p:nvPr/>
        </p:nvSpPr>
        <p:spPr>
          <a:xfrm>
            <a:off x="4485481" y="2320926"/>
            <a:ext cx="763588" cy="1190625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实验</a:t>
            </a:r>
          </a:p>
        </p:txBody>
      </p:sp>
      <p:sp>
        <p:nvSpPr>
          <p:cNvPr id="45" name="矩形 44"/>
          <p:cNvSpPr/>
          <p:nvPr/>
        </p:nvSpPr>
        <p:spPr>
          <a:xfrm>
            <a:off x="5472114" y="4021139"/>
            <a:ext cx="909637" cy="3397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FangSong" panose="02010609060101010101" pitchFamily="49" charset="-122"/>
                <a:ea typeface="FangSong" panose="02010609060101010101" pitchFamily="49" charset="-122"/>
              </a:rPr>
              <a:t>g</a:t>
            </a:r>
            <a:r>
              <a:rPr lang="zh-CN" altLang="en-US" sz="1600" dirty="0">
                <a:latin typeface="FangSong" panose="02010609060101010101" pitchFamily="49" charset="-122"/>
                <a:ea typeface="FangSong" panose="02010609060101010101" pitchFamily="49" charset="-122"/>
              </a:rPr>
              <a:t>值大小</a:t>
            </a:r>
          </a:p>
        </p:txBody>
      </p:sp>
      <p:sp>
        <p:nvSpPr>
          <p:cNvPr id="46" name="矩形 45"/>
          <p:cNvSpPr/>
          <p:nvPr/>
        </p:nvSpPr>
        <p:spPr>
          <a:xfrm>
            <a:off x="6403975" y="4149725"/>
            <a:ext cx="598488" cy="3381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1600" dirty="0">
                <a:latin typeface="FangSong" panose="02010609060101010101" pitchFamily="49" charset="-122"/>
                <a:ea typeface="FangSong" panose="02010609060101010101" pitchFamily="49" charset="-122"/>
              </a:rPr>
              <a:t>纬度</a:t>
            </a:r>
          </a:p>
        </p:txBody>
      </p:sp>
      <p:sp>
        <p:nvSpPr>
          <p:cNvPr id="47" name="矩形 46"/>
          <p:cNvSpPr/>
          <p:nvPr/>
        </p:nvSpPr>
        <p:spPr>
          <a:xfrm>
            <a:off x="6372225" y="4579939"/>
            <a:ext cx="598488" cy="3381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1600" dirty="0">
                <a:latin typeface="FangSong" panose="02010609060101010101" pitchFamily="49" charset="-122"/>
                <a:ea typeface="FangSong" panose="02010609060101010101" pitchFamily="49" charset="-122"/>
              </a:rPr>
              <a:t>高度</a:t>
            </a:r>
          </a:p>
        </p:txBody>
      </p:sp>
      <p:pic>
        <p:nvPicPr>
          <p:cNvPr id="17437" name="Picture 2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76925" y="3494089"/>
            <a:ext cx="400050" cy="295275"/>
          </a:xfrm>
          <a:prstGeom prst="rect">
            <a:avLst/>
          </a:prstGeom>
          <a:noFill/>
          <a:ln w="19050">
            <a:noFill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</p:pic>
      <p:sp>
        <p:nvSpPr>
          <p:cNvPr id="34" name="矩形 33">
            <a:extLst>
              <a:ext uri="{FF2B5EF4-FFF2-40B4-BE49-F238E27FC236}">
                <a16:creationId xmlns:a16="http://schemas.microsoft.com/office/drawing/2014/main" id="{4C096A71-7911-417A-ADA1-84C94D2DEEAB}"/>
              </a:ext>
            </a:extLst>
          </p:cNvPr>
          <p:cNvSpPr/>
          <p:nvPr/>
        </p:nvSpPr>
        <p:spPr>
          <a:xfrm>
            <a:off x="3202849" y="342653"/>
            <a:ext cx="24449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78">
              <a:defRPr/>
            </a:pPr>
            <a:r>
              <a:rPr lang="zh-CN" altLang="en-US" sz="3600" b="1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知 识 回 顾</a:t>
            </a:r>
          </a:p>
        </p:txBody>
      </p:sp>
      <p:pic>
        <p:nvPicPr>
          <p:cNvPr id="36" name="Picture 9" descr="E:\李燃\教师教学用书\2012人教教师用书项目\ppt\物理\图标.png">
            <a:extLst>
              <a:ext uri="{FF2B5EF4-FFF2-40B4-BE49-F238E27FC236}">
                <a16:creationId xmlns:a16="http://schemas.microsoft.com/office/drawing/2014/main" id="{C3CC55F1-63DF-4BC3-ADC6-848958F109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142875"/>
            <a:ext cx="882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13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5" grpId="0"/>
      <p:bldP spid="19" grpId="0"/>
      <p:bldP spid="22" grpId="0"/>
      <p:bldP spid="30" grpId="0"/>
      <p:bldP spid="31" grpId="0" animBg="1"/>
      <p:bldP spid="32" grpId="0"/>
      <p:bldP spid="33" grpId="0"/>
      <p:bldP spid="35" grpId="0" animBg="1"/>
      <p:bldP spid="38" grpId="0" animBg="1"/>
      <p:bldP spid="2" grpId="0"/>
      <p:bldP spid="43" grpId="0" animBg="1"/>
      <p:bldP spid="45" grpId="0"/>
      <p:bldP spid="46" grpId="0"/>
      <p:bldP spid="4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/>
          <p:cNvPicPr>
            <a:picLocks noChangeAspect="1"/>
          </p:cNvPicPr>
          <p:nvPr/>
        </p:nvPicPr>
        <p:blipFill rotWithShape="1">
          <a:blip r:embed="rId2"/>
          <a:srcRect l="1183" r="903" b="1796"/>
          <a:stretch/>
        </p:blipFill>
        <p:spPr>
          <a:xfrm>
            <a:off x="106362" y="954089"/>
            <a:ext cx="8803963" cy="4860922"/>
          </a:xfrm>
          <a:prstGeom prst="rect">
            <a:avLst/>
          </a:prstGeom>
          <a:noFill/>
          <a:ln w="19050">
            <a:noFill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</p:pic>
      <p:sp>
        <p:nvSpPr>
          <p:cNvPr id="4" name="圆角矩形 3"/>
          <p:cNvSpPr/>
          <p:nvPr/>
        </p:nvSpPr>
        <p:spPr>
          <a:xfrm>
            <a:off x="4122739" y="2652714"/>
            <a:ext cx="1254125" cy="646113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摩擦力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5437187" y="1223964"/>
            <a:ext cx="541338" cy="131762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改变方法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3671889" y="1100138"/>
            <a:ext cx="855663" cy="5842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产生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3798114" y="3936439"/>
            <a:ext cx="541337" cy="1441451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影响因素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3261518" y="2352910"/>
            <a:ext cx="765175" cy="582612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分类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5427664" y="3698874"/>
            <a:ext cx="541337" cy="944563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理解</a:t>
            </a:r>
          </a:p>
        </p:txBody>
      </p:sp>
      <p:sp>
        <p:nvSpPr>
          <p:cNvPr id="20489" name="TextBox 9"/>
          <p:cNvSpPr txBox="1"/>
          <p:nvPr/>
        </p:nvSpPr>
        <p:spPr>
          <a:xfrm>
            <a:off x="1612106" y="1094583"/>
            <a:ext cx="1709737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solidFill>
                  <a:srgbClr val="FF6600"/>
                </a:solidFill>
                <a:latin typeface="华文楷体" pitchFamily="2" charset="-122"/>
                <a:ea typeface="华文楷体" pitchFamily="2" charset="-122"/>
              </a:rPr>
              <a:t>有相对运动趋势</a:t>
            </a:r>
            <a:endParaRPr lang="en-US" altLang="zh-CN" sz="1400" dirty="0">
              <a:solidFill>
                <a:srgbClr val="FF6600"/>
              </a:solidFill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sz="1400" dirty="0">
                <a:solidFill>
                  <a:srgbClr val="FF6600"/>
                </a:solidFill>
                <a:latin typeface="华文楷体" pitchFamily="2" charset="-122"/>
                <a:ea typeface="华文楷体" pitchFamily="2" charset="-122"/>
              </a:rPr>
              <a:t>或发生相对运动</a:t>
            </a:r>
          </a:p>
        </p:txBody>
      </p:sp>
      <p:sp>
        <p:nvSpPr>
          <p:cNvPr id="20490" name="TextBox 11"/>
          <p:cNvSpPr txBox="1"/>
          <p:nvPr/>
        </p:nvSpPr>
        <p:spPr>
          <a:xfrm>
            <a:off x="2386013" y="2581276"/>
            <a:ext cx="971550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solidFill>
                  <a:srgbClr val="FF6600"/>
                </a:solidFill>
                <a:latin typeface="华文楷体" pitchFamily="2" charset="-122"/>
                <a:ea typeface="华文楷体" pitchFamily="2" charset="-122"/>
              </a:rPr>
              <a:t>滚动摩擦</a:t>
            </a:r>
          </a:p>
        </p:txBody>
      </p:sp>
      <p:sp>
        <p:nvSpPr>
          <p:cNvPr id="20491" name="TextBox 12"/>
          <p:cNvSpPr txBox="1"/>
          <p:nvPr/>
        </p:nvSpPr>
        <p:spPr>
          <a:xfrm>
            <a:off x="431800" y="969964"/>
            <a:ext cx="990600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solidFill>
                  <a:srgbClr val="FF6600"/>
                </a:solidFill>
                <a:latin typeface="华文楷体" pitchFamily="2" charset="-122"/>
                <a:ea typeface="华文楷体" pitchFamily="2" charset="-122"/>
              </a:rPr>
              <a:t>相互接触</a:t>
            </a:r>
          </a:p>
        </p:txBody>
      </p:sp>
      <p:sp>
        <p:nvSpPr>
          <p:cNvPr id="20492" name="TextBox 13"/>
          <p:cNvSpPr txBox="1"/>
          <p:nvPr/>
        </p:nvSpPr>
        <p:spPr>
          <a:xfrm>
            <a:off x="322944" y="1498601"/>
            <a:ext cx="1181100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solidFill>
                  <a:srgbClr val="FF6600"/>
                </a:solidFill>
                <a:latin typeface="华文楷体" pitchFamily="2" charset="-122"/>
                <a:ea typeface="华文楷体" pitchFamily="2" charset="-122"/>
              </a:rPr>
              <a:t>接触面粗糙</a:t>
            </a:r>
          </a:p>
        </p:txBody>
      </p:sp>
      <p:sp>
        <p:nvSpPr>
          <p:cNvPr id="20493" name="TextBox 14"/>
          <p:cNvSpPr txBox="1"/>
          <p:nvPr/>
        </p:nvSpPr>
        <p:spPr>
          <a:xfrm>
            <a:off x="395289" y="2708276"/>
            <a:ext cx="1824037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solidFill>
                  <a:srgbClr val="FF6600"/>
                </a:solidFill>
                <a:latin typeface="华文楷体" pitchFamily="2" charset="-122"/>
                <a:ea typeface="华文楷体" pitchFamily="2" charset="-122"/>
              </a:rPr>
              <a:t>有相对运动趋势：</a:t>
            </a:r>
            <a:endParaRPr lang="en-US" altLang="zh-CN" sz="1400" dirty="0">
              <a:solidFill>
                <a:srgbClr val="FF6600"/>
              </a:solidFill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sz="1400" dirty="0">
                <a:solidFill>
                  <a:srgbClr val="FF6600"/>
                </a:solidFill>
                <a:latin typeface="华文楷体" pitchFamily="2" charset="-122"/>
                <a:ea typeface="华文楷体" pitchFamily="2" charset="-122"/>
              </a:rPr>
              <a:t>表现：未推动</a:t>
            </a:r>
            <a:r>
              <a:rPr lang="en-US" altLang="zh-CN" sz="1400" dirty="0">
                <a:solidFill>
                  <a:srgbClr val="FF6600"/>
                </a:solidFill>
                <a:latin typeface="华文楷体" pitchFamily="2" charset="-122"/>
                <a:ea typeface="华文楷体" pitchFamily="2" charset="-122"/>
              </a:rPr>
              <a:t>…</a:t>
            </a:r>
            <a:endParaRPr lang="zh-CN" altLang="en-US" sz="1400" dirty="0">
              <a:solidFill>
                <a:srgbClr val="FF66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20494" name="TextBox 15"/>
          <p:cNvSpPr txBox="1"/>
          <p:nvPr/>
        </p:nvSpPr>
        <p:spPr>
          <a:xfrm>
            <a:off x="-19051" y="4712493"/>
            <a:ext cx="3600450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latin typeface="华文楷体" pitchFamily="2" charset="-122"/>
                <a:ea typeface="华文楷体" pitchFamily="2" charset="-122"/>
              </a:rPr>
              <a:t>实验操作注意：水平拉动，匀速直线运动</a:t>
            </a:r>
            <a:endParaRPr lang="en-US" altLang="zh-CN" sz="1400" dirty="0"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sz="1400" dirty="0">
                <a:latin typeface="华文楷体" pitchFamily="2" charset="-122"/>
                <a:ea typeface="华文楷体" pitchFamily="2" charset="-122"/>
              </a:rPr>
              <a:t>测量原理：二力平衡       </a:t>
            </a:r>
          </a:p>
        </p:txBody>
      </p:sp>
      <p:sp>
        <p:nvSpPr>
          <p:cNvPr id="20495" name="TextBox 16"/>
          <p:cNvSpPr txBox="1"/>
          <p:nvPr/>
        </p:nvSpPr>
        <p:spPr>
          <a:xfrm>
            <a:off x="2816226" y="5184776"/>
            <a:ext cx="900113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latin typeface="华文楷体" pitchFamily="2" charset="-122"/>
                <a:ea typeface="华文楷体" pitchFamily="2" charset="-122"/>
              </a:rPr>
              <a:t>实验设计</a:t>
            </a:r>
          </a:p>
        </p:txBody>
      </p:sp>
      <p:sp>
        <p:nvSpPr>
          <p:cNvPr id="20496" name="TextBox 19"/>
          <p:cNvSpPr txBox="1"/>
          <p:nvPr/>
        </p:nvSpPr>
        <p:spPr>
          <a:xfrm>
            <a:off x="105305" y="5149849"/>
            <a:ext cx="2686050" cy="10156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200" dirty="0">
                <a:latin typeface="华文楷体" pitchFamily="2" charset="-122"/>
                <a:ea typeface="华文楷体" pitchFamily="2" charset="-122"/>
              </a:rPr>
              <a:t>甲乙：接触面粗糙程度一定时，压力越大，滑动摩擦力越大。</a:t>
            </a:r>
          </a:p>
          <a:p>
            <a:r>
              <a:rPr lang="zh-CN" altLang="en-US" sz="1200" dirty="0">
                <a:latin typeface="华文楷体" pitchFamily="2" charset="-122"/>
                <a:ea typeface="华文楷体" pitchFamily="2" charset="-122"/>
              </a:rPr>
              <a:t>甲丙：压力一定时，接触面越粗糙，</a:t>
            </a:r>
            <a:endParaRPr lang="en-US" altLang="zh-CN" sz="1200" dirty="0">
              <a:latin typeface="华文楷体" pitchFamily="2" charset="-122"/>
              <a:ea typeface="华文楷体" pitchFamily="2" charset="-122"/>
            </a:endParaRPr>
          </a:p>
          <a:p>
            <a:endParaRPr lang="en-US" altLang="zh-CN" sz="1200" dirty="0"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sz="1200" dirty="0">
                <a:latin typeface="华文楷体" pitchFamily="2" charset="-122"/>
                <a:ea typeface="华文楷体" pitchFamily="2" charset="-122"/>
              </a:rPr>
              <a:t>滑动摩擦力越大；</a:t>
            </a:r>
            <a:endParaRPr lang="en-US" altLang="zh-CN" sz="1200" dirty="0"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20497" name="TextBox 21"/>
          <p:cNvSpPr txBox="1"/>
          <p:nvPr/>
        </p:nvSpPr>
        <p:spPr>
          <a:xfrm>
            <a:off x="7223126" y="1573214"/>
            <a:ext cx="900113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solidFill>
                  <a:srgbClr val="002060"/>
                </a:solidFill>
                <a:latin typeface="华文楷体" pitchFamily="2" charset="-122"/>
                <a:ea typeface="华文楷体" pitchFamily="2" charset="-122"/>
              </a:rPr>
              <a:t>减小压力</a:t>
            </a:r>
          </a:p>
        </p:txBody>
      </p:sp>
      <p:sp>
        <p:nvSpPr>
          <p:cNvPr id="20498" name="TextBox 22"/>
          <p:cNvSpPr txBox="1"/>
          <p:nvPr/>
        </p:nvSpPr>
        <p:spPr>
          <a:xfrm>
            <a:off x="7067552" y="1042989"/>
            <a:ext cx="1852612" cy="3079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002060"/>
                </a:solidFill>
                <a:latin typeface="华文楷体" pitchFamily="2" charset="-122"/>
                <a:ea typeface="华文楷体" pitchFamily="2" charset="-122"/>
              </a:rPr>
              <a:t>增大接触面粗糙程度</a:t>
            </a:r>
          </a:p>
        </p:txBody>
      </p:sp>
      <p:sp>
        <p:nvSpPr>
          <p:cNvPr id="20499" name="TextBox 23"/>
          <p:cNvSpPr txBox="1"/>
          <p:nvPr/>
        </p:nvSpPr>
        <p:spPr>
          <a:xfrm>
            <a:off x="7227888" y="1774826"/>
            <a:ext cx="1479550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solidFill>
                  <a:srgbClr val="002060"/>
                </a:solidFill>
                <a:latin typeface="华文楷体" pitchFamily="2" charset="-122"/>
                <a:ea typeface="华文楷体" pitchFamily="2" charset="-122"/>
              </a:rPr>
              <a:t>使接触面更光滑</a:t>
            </a:r>
          </a:p>
        </p:txBody>
      </p:sp>
      <p:sp>
        <p:nvSpPr>
          <p:cNvPr id="16404" name="TextBox 24"/>
          <p:cNvSpPr txBox="1"/>
          <p:nvPr/>
        </p:nvSpPr>
        <p:spPr>
          <a:xfrm>
            <a:off x="2303463" y="3338514"/>
            <a:ext cx="2089150" cy="3079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latin typeface="华文楷体" pitchFamily="2" charset="-122"/>
                <a:ea typeface="华文楷体" pitchFamily="2" charset="-122"/>
              </a:rPr>
              <a:t>压力、接触面粗糙程度</a:t>
            </a:r>
          </a:p>
        </p:txBody>
      </p:sp>
      <p:sp>
        <p:nvSpPr>
          <p:cNvPr id="20501" name="TextBox 25"/>
          <p:cNvSpPr txBox="1"/>
          <p:nvPr/>
        </p:nvSpPr>
        <p:spPr>
          <a:xfrm>
            <a:off x="6146800" y="954089"/>
            <a:ext cx="814388" cy="5222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solidFill>
                  <a:srgbClr val="002060"/>
                </a:solidFill>
                <a:latin typeface="华文楷体" pitchFamily="2" charset="-122"/>
                <a:ea typeface="华文楷体" pitchFamily="2" charset="-122"/>
              </a:rPr>
              <a:t>增大有益摩擦</a:t>
            </a:r>
          </a:p>
        </p:txBody>
      </p:sp>
      <p:sp>
        <p:nvSpPr>
          <p:cNvPr id="20502" name="TextBox 26"/>
          <p:cNvSpPr txBox="1"/>
          <p:nvPr/>
        </p:nvSpPr>
        <p:spPr>
          <a:xfrm>
            <a:off x="7192170" y="2205380"/>
            <a:ext cx="1614487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solidFill>
                  <a:srgbClr val="002060"/>
                </a:solidFill>
                <a:latin typeface="华文楷体" pitchFamily="2" charset="-122"/>
                <a:ea typeface="华文楷体" pitchFamily="2" charset="-122"/>
              </a:rPr>
              <a:t>变滑动为滚动</a:t>
            </a:r>
          </a:p>
        </p:txBody>
      </p:sp>
      <p:sp>
        <p:nvSpPr>
          <p:cNvPr id="20503" name="TextBox 27"/>
          <p:cNvSpPr txBox="1"/>
          <p:nvPr/>
        </p:nvSpPr>
        <p:spPr>
          <a:xfrm>
            <a:off x="2411414" y="2894014"/>
            <a:ext cx="809625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solidFill>
                  <a:srgbClr val="FF6600"/>
                </a:solidFill>
                <a:latin typeface="华文楷体" pitchFamily="2" charset="-122"/>
                <a:ea typeface="华文楷体" pitchFamily="2" charset="-122"/>
              </a:rPr>
              <a:t>静摩擦</a:t>
            </a:r>
          </a:p>
        </p:txBody>
      </p:sp>
      <p:sp>
        <p:nvSpPr>
          <p:cNvPr id="20504" name="TextBox 28"/>
          <p:cNvSpPr txBox="1"/>
          <p:nvPr/>
        </p:nvSpPr>
        <p:spPr>
          <a:xfrm>
            <a:off x="2379663" y="2151064"/>
            <a:ext cx="931862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solidFill>
                  <a:srgbClr val="FF6600"/>
                </a:solidFill>
                <a:latin typeface="华文楷体" pitchFamily="2" charset="-122"/>
                <a:ea typeface="华文楷体" pitchFamily="2" charset="-122"/>
              </a:rPr>
              <a:t>滑动摩擦</a:t>
            </a:r>
          </a:p>
        </p:txBody>
      </p:sp>
      <p:sp>
        <p:nvSpPr>
          <p:cNvPr id="20505" name="TextBox 29"/>
          <p:cNvSpPr txBox="1"/>
          <p:nvPr/>
        </p:nvSpPr>
        <p:spPr>
          <a:xfrm>
            <a:off x="431800" y="1223964"/>
            <a:ext cx="990600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solidFill>
                  <a:srgbClr val="FF6600"/>
                </a:solidFill>
                <a:latin typeface="华文楷体" pitchFamily="2" charset="-122"/>
                <a:ea typeface="华文楷体" pitchFamily="2" charset="-122"/>
              </a:rPr>
              <a:t>相互挤压</a:t>
            </a:r>
          </a:p>
        </p:txBody>
      </p:sp>
      <p:sp>
        <p:nvSpPr>
          <p:cNvPr id="20506" name="TextBox 30"/>
          <p:cNvSpPr txBox="1"/>
          <p:nvPr/>
        </p:nvSpPr>
        <p:spPr>
          <a:xfrm>
            <a:off x="452439" y="2389189"/>
            <a:ext cx="1824037" cy="3063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solidFill>
                  <a:srgbClr val="FF6600"/>
                </a:solidFill>
                <a:latin typeface="华文楷体" pitchFamily="2" charset="-122"/>
                <a:ea typeface="华文楷体" pitchFamily="2" charset="-122"/>
              </a:rPr>
              <a:t>发生相对运动：滑雪</a:t>
            </a:r>
            <a:endParaRPr lang="en-US" altLang="zh-CN" sz="1400" dirty="0">
              <a:solidFill>
                <a:srgbClr val="FF66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20508" name="TextBox 34"/>
          <p:cNvSpPr txBox="1"/>
          <p:nvPr/>
        </p:nvSpPr>
        <p:spPr>
          <a:xfrm>
            <a:off x="7183438" y="1358901"/>
            <a:ext cx="1854200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solidFill>
                  <a:srgbClr val="002060"/>
                </a:solidFill>
                <a:latin typeface="华文楷体" pitchFamily="2" charset="-122"/>
                <a:ea typeface="华文楷体" pitchFamily="2" charset="-122"/>
              </a:rPr>
              <a:t>增大压力</a:t>
            </a:r>
          </a:p>
        </p:txBody>
      </p:sp>
      <p:sp>
        <p:nvSpPr>
          <p:cNvPr id="20509" name="TextBox 35"/>
          <p:cNvSpPr txBox="1"/>
          <p:nvPr/>
        </p:nvSpPr>
        <p:spPr>
          <a:xfrm>
            <a:off x="6192838" y="1582739"/>
            <a:ext cx="855662" cy="522287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solidFill>
                  <a:srgbClr val="002060"/>
                </a:solidFill>
                <a:latin typeface="华文楷体" pitchFamily="2" charset="-122"/>
                <a:ea typeface="华文楷体" pitchFamily="2" charset="-122"/>
              </a:rPr>
              <a:t>减小有害摩擦</a:t>
            </a:r>
          </a:p>
        </p:txBody>
      </p:sp>
      <p:sp>
        <p:nvSpPr>
          <p:cNvPr id="20510" name="TextBox 36"/>
          <p:cNvSpPr txBox="1"/>
          <p:nvPr/>
        </p:nvSpPr>
        <p:spPr>
          <a:xfrm>
            <a:off x="7223125" y="1978026"/>
            <a:ext cx="1481138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solidFill>
                  <a:srgbClr val="002060"/>
                </a:solidFill>
                <a:latin typeface="华文楷体" pitchFamily="2" charset="-122"/>
                <a:ea typeface="华文楷体" pitchFamily="2" charset="-122"/>
              </a:rPr>
              <a:t>使接触面分离</a:t>
            </a:r>
          </a:p>
        </p:txBody>
      </p:sp>
      <p:sp>
        <p:nvSpPr>
          <p:cNvPr id="20511" name="TextBox 37"/>
          <p:cNvSpPr txBox="1"/>
          <p:nvPr/>
        </p:nvSpPr>
        <p:spPr>
          <a:xfrm>
            <a:off x="5883275" y="2673864"/>
            <a:ext cx="2182019" cy="30777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FF6600"/>
                </a:solidFill>
                <a:latin typeface="华文楷体" pitchFamily="2" charset="-122"/>
                <a:ea typeface="华文楷体" pitchFamily="2" charset="-122"/>
              </a:rPr>
              <a:t>摩擦力是阻力吗？</a:t>
            </a:r>
          </a:p>
        </p:txBody>
      </p:sp>
      <p:sp>
        <p:nvSpPr>
          <p:cNvPr id="20512" name="TextBox 38"/>
          <p:cNvSpPr txBox="1"/>
          <p:nvPr/>
        </p:nvSpPr>
        <p:spPr>
          <a:xfrm>
            <a:off x="6102350" y="3852864"/>
            <a:ext cx="1081088" cy="9540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solidFill>
                  <a:srgbClr val="FF6600"/>
                </a:solidFill>
                <a:latin typeface="华文楷体" pitchFamily="2" charset="-122"/>
                <a:ea typeface="华文楷体" pitchFamily="2" charset="-122"/>
              </a:rPr>
              <a:t>摩擦力的方向一定与物体运动方向相反？</a:t>
            </a:r>
          </a:p>
        </p:txBody>
      </p:sp>
      <p:sp>
        <p:nvSpPr>
          <p:cNvPr id="20513" name="TextBox 39"/>
          <p:cNvSpPr txBox="1"/>
          <p:nvPr/>
        </p:nvSpPr>
        <p:spPr>
          <a:xfrm>
            <a:off x="6033294" y="3152538"/>
            <a:ext cx="1619250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solidFill>
                  <a:srgbClr val="FF6600"/>
                </a:solidFill>
                <a:latin typeface="华文楷体" pitchFamily="2" charset="-122"/>
                <a:ea typeface="华文楷体" pitchFamily="2" charset="-122"/>
              </a:rPr>
              <a:t>静止的物体可以</a:t>
            </a:r>
            <a:endParaRPr lang="en-US" altLang="zh-CN" sz="1400" dirty="0">
              <a:solidFill>
                <a:srgbClr val="FF6600"/>
              </a:solidFill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sz="1400" dirty="0">
                <a:solidFill>
                  <a:srgbClr val="FF6600"/>
                </a:solidFill>
                <a:latin typeface="华文楷体" pitchFamily="2" charset="-122"/>
                <a:ea typeface="华文楷体" pitchFamily="2" charset="-122"/>
              </a:rPr>
              <a:t>受到滑动摩擦力吗</a:t>
            </a:r>
          </a:p>
        </p:txBody>
      </p:sp>
      <p:sp>
        <p:nvSpPr>
          <p:cNvPr id="20514" name="TextBox 40"/>
          <p:cNvSpPr txBox="1"/>
          <p:nvPr/>
        </p:nvSpPr>
        <p:spPr>
          <a:xfrm>
            <a:off x="6102350" y="5228773"/>
            <a:ext cx="2704307" cy="52228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FF6600"/>
                </a:solidFill>
                <a:latin typeface="华文楷体" pitchFamily="2" charset="-122"/>
                <a:ea typeface="华文楷体" pitchFamily="2" charset="-122"/>
              </a:rPr>
              <a:t>压力增大，静摩擦力的一定增大吗？</a:t>
            </a:r>
          </a:p>
        </p:txBody>
      </p:sp>
      <p:sp>
        <p:nvSpPr>
          <p:cNvPr id="20515" name="TextBox 41"/>
          <p:cNvSpPr txBox="1"/>
          <p:nvPr/>
        </p:nvSpPr>
        <p:spPr>
          <a:xfrm>
            <a:off x="7210425" y="4643438"/>
            <a:ext cx="1816100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华文楷体" pitchFamily="2" charset="-122"/>
                <a:ea typeface="华文楷体" pitchFamily="2" charset="-122"/>
              </a:rPr>
              <a:t>滑动摩擦力方向与相对运动方向相反。</a:t>
            </a:r>
          </a:p>
        </p:txBody>
      </p:sp>
      <p:sp>
        <p:nvSpPr>
          <p:cNvPr id="20516" name="TextBox 42"/>
          <p:cNvSpPr txBox="1"/>
          <p:nvPr/>
        </p:nvSpPr>
        <p:spPr>
          <a:xfrm>
            <a:off x="7318376" y="2663826"/>
            <a:ext cx="1439863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solidFill>
                  <a:srgbClr val="FF6600"/>
                </a:solidFill>
                <a:latin typeface="华文楷体" pitchFamily="2" charset="-122"/>
                <a:ea typeface="华文楷体" pitchFamily="2" charset="-122"/>
              </a:rPr>
              <a:t>可以是阻力</a:t>
            </a:r>
            <a:endParaRPr lang="en-US" altLang="zh-CN" sz="1400" dirty="0">
              <a:solidFill>
                <a:srgbClr val="FF6600"/>
              </a:solidFill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sz="1400" dirty="0">
                <a:solidFill>
                  <a:srgbClr val="FF6600"/>
                </a:solidFill>
                <a:latin typeface="华文楷体" pitchFamily="2" charset="-122"/>
                <a:ea typeface="华文楷体" pitchFamily="2" charset="-122"/>
              </a:rPr>
              <a:t>可以是动力</a:t>
            </a:r>
          </a:p>
        </p:txBody>
      </p:sp>
      <p:sp>
        <p:nvSpPr>
          <p:cNvPr id="20520" name="TextBox 49"/>
          <p:cNvSpPr txBox="1"/>
          <p:nvPr/>
        </p:nvSpPr>
        <p:spPr>
          <a:xfrm>
            <a:off x="7143347" y="3951904"/>
            <a:ext cx="165417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solidFill>
                  <a:srgbClr val="FF6600"/>
                </a:solidFill>
                <a:latin typeface="华文楷体" pitchFamily="2" charset="-122"/>
                <a:ea typeface="华文楷体" pitchFamily="2" charset="-122"/>
              </a:rPr>
              <a:t>突然加速，突然减速时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55C4631D-7823-4D6E-83F3-38E596B2F14D}"/>
              </a:ext>
            </a:extLst>
          </p:cNvPr>
          <p:cNvSpPr/>
          <p:nvPr/>
        </p:nvSpPr>
        <p:spPr>
          <a:xfrm>
            <a:off x="3202849" y="342653"/>
            <a:ext cx="24449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78">
              <a:defRPr/>
            </a:pPr>
            <a:r>
              <a:rPr lang="zh-CN" altLang="en-US" sz="3600" b="1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知 识 回 顾</a:t>
            </a:r>
          </a:p>
        </p:txBody>
      </p:sp>
      <p:pic>
        <p:nvPicPr>
          <p:cNvPr id="38" name="Picture 9" descr="E:\李燃\教师教学用书\2012人教教师用书项目\ppt\物理\图标.png">
            <a:extLst>
              <a:ext uri="{FF2B5EF4-FFF2-40B4-BE49-F238E27FC236}">
                <a16:creationId xmlns:a16="http://schemas.microsoft.com/office/drawing/2014/main" id="{8892CF49-1492-40F1-A2D3-099EC5BBB6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142875"/>
            <a:ext cx="882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5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5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5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5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5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0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0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16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0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04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04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0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04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04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0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04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04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0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04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04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0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0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05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05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0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0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0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0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05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05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0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05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05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0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05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05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0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05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05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0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205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205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20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20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205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205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20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20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20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20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205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205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20489" grpId="0"/>
      <p:bldP spid="20490" grpId="0"/>
      <p:bldP spid="20491" grpId="0"/>
      <p:bldP spid="20492" grpId="0"/>
      <p:bldP spid="20493" grpId="0"/>
      <p:bldP spid="20494" grpId="0"/>
      <p:bldP spid="20495" grpId="0"/>
      <p:bldP spid="20496" grpId="0"/>
      <p:bldP spid="20497" grpId="0"/>
      <p:bldP spid="20498" grpId="0" animBg="1"/>
      <p:bldP spid="20499" grpId="0"/>
      <p:bldP spid="16404" grpId="0" animBg="1"/>
      <p:bldP spid="20501" grpId="0"/>
      <p:bldP spid="20502" grpId="0"/>
      <p:bldP spid="20503" grpId="0"/>
      <p:bldP spid="20504" grpId="0"/>
      <p:bldP spid="20505" grpId="0"/>
      <p:bldP spid="20506" grpId="0"/>
      <p:bldP spid="20508" grpId="0"/>
      <p:bldP spid="20509" grpId="0" animBg="1"/>
      <p:bldP spid="20510" grpId="0"/>
      <p:bldP spid="20511" grpId="0"/>
      <p:bldP spid="20512" grpId="0"/>
      <p:bldP spid="20513" grpId="0"/>
      <p:bldP spid="20514" grpId="0"/>
      <p:bldP spid="20515" grpId="0"/>
      <p:bldP spid="20516" grpId="0"/>
      <p:bldP spid="205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75" y="1268760"/>
            <a:ext cx="8934450" cy="5095875"/>
          </a:xfrm>
          <a:prstGeom prst="rect">
            <a:avLst/>
          </a:prstGeom>
          <a:noFill/>
          <a:ln w="19050">
            <a:noFill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</p:pic>
      <p:sp>
        <p:nvSpPr>
          <p:cNvPr id="5" name="TextBox 12"/>
          <p:cNvSpPr txBox="1">
            <a:spLocks noChangeArrowheads="1"/>
          </p:cNvSpPr>
          <p:nvPr/>
        </p:nvSpPr>
        <p:spPr bwMode="auto">
          <a:xfrm>
            <a:off x="2185989" y="5481985"/>
            <a:ext cx="17557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1pPr>
            <a:lvl2pPr marL="742950" indent="-285750" eaLnBrk="0" hangingPunct="0">
              <a:defRPr sz="28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2pPr>
            <a:lvl3pPr marL="1143000" indent="-228600" eaLnBrk="0" hangingPunct="0">
              <a:defRPr sz="28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3pPr>
            <a:lvl4pPr marL="1600200" indent="-228600" eaLnBrk="0" hangingPunct="0">
              <a:defRPr sz="28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4pPr>
            <a:lvl5pPr marL="2057400" indent="-228600" eaLnBrk="0" hangingPunct="0">
              <a:defRPr sz="28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1200" spc="-100" dirty="0">
                <a:latin typeface="华文楷体" pitchFamily="2" charset="-122"/>
                <a:ea typeface="华文楷体" pitchFamily="2" charset="-122"/>
              </a:rPr>
              <a:t>推理：运动的小车在水平面上不受阻力时，将以恒定速度永远运动下去</a:t>
            </a:r>
          </a:p>
        </p:txBody>
      </p:sp>
      <p:sp>
        <p:nvSpPr>
          <p:cNvPr id="6" name="TextBox 13"/>
          <p:cNvSpPr txBox="1"/>
          <p:nvPr/>
        </p:nvSpPr>
        <p:spPr>
          <a:xfrm>
            <a:off x="792164" y="1413222"/>
            <a:ext cx="2744787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solidFill>
                  <a:srgbClr val="FF6600"/>
                </a:solidFill>
                <a:latin typeface="华文楷体" pitchFamily="2" charset="-122"/>
                <a:ea typeface="华文楷体" pitchFamily="2" charset="-122"/>
              </a:rPr>
              <a:t>力不是维持物体运动状态的原因</a:t>
            </a:r>
          </a:p>
          <a:p>
            <a:r>
              <a:rPr lang="zh-CN" altLang="en-US" sz="1400" dirty="0">
                <a:solidFill>
                  <a:srgbClr val="FF6600"/>
                </a:solidFill>
                <a:latin typeface="华文楷体" pitchFamily="2" charset="-122"/>
                <a:ea typeface="华文楷体" pitchFamily="2" charset="-122"/>
              </a:rPr>
              <a:t>力是改变物体运动状态的原因</a:t>
            </a:r>
            <a:endParaRPr lang="en-US" altLang="zh-CN" sz="1400" dirty="0">
              <a:solidFill>
                <a:srgbClr val="FF66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7" name="TextBox 14"/>
          <p:cNvSpPr txBox="1"/>
          <p:nvPr/>
        </p:nvSpPr>
        <p:spPr>
          <a:xfrm>
            <a:off x="114301" y="2602260"/>
            <a:ext cx="1082675" cy="9540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latin typeface="华文楷体" pitchFamily="2" charset="-122"/>
                <a:ea typeface="华文楷体" pitchFamily="2" charset="-122"/>
              </a:rPr>
              <a:t>将同一小车从同一斜面的同一高度由静止释放</a:t>
            </a:r>
          </a:p>
        </p:txBody>
      </p:sp>
      <p:sp>
        <p:nvSpPr>
          <p:cNvPr id="9" name="TextBox 28"/>
          <p:cNvSpPr txBox="1"/>
          <p:nvPr/>
        </p:nvSpPr>
        <p:spPr>
          <a:xfrm>
            <a:off x="6845301" y="2203797"/>
            <a:ext cx="2193925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solidFill>
                  <a:srgbClr val="FF00FF"/>
                </a:solidFill>
                <a:latin typeface="华文楷体" pitchFamily="2" charset="-122"/>
                <a:ea typeface="华文楷体" pitchFamily="2" charset="-122"/>
              </a:rPr>
              <a:t>运动状态改变，一定受力</a:t>
            </a:r>
          </a:p>
        </p:txBody>
      </p:sp>
      <p:sp>
        <p:nvSpPr>
          <p:cNvPr id="10" name="TextBox 29"/>
          <p:cNvSpPr txBox="1"/>
          <p:nvPr/>
        </p:nvSpPr>
        <p:spPr>
          <a:xfrm>
            <a:off x="250824" y="2016471"/>
            <a:ext cx="3302003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0000FF"/>
                </a:solidFill>
                <a:latin typeface="华文楷体" pitchFamily="2" charset="-122"/>
                <a:ea typeface="华文楷体" pitchFamily="2" charset="-122"/>
              </a:rPr>
              <a:t>小车在水平面上运动，受到不同阻力作用时，速度减小的快慢有什么不同？</a:t>
            </a:r>
          </a:p>
        </p:txBody>
      </p:sp>
      <p:sp>
        <p:nvSpPr>
          <p:cNvPr id="12" name="TextBox 9"/>
          <p:cNvSpPr txBox="1">
            <a:spLocks noChangeArrowheads="1"/>
          </p:cNvSpPr>
          <p:nvPr/>
        </p:nvSpPr>
        <p:spPr bwMode="auto">
          <a:xfrm>
            <a:off x="927100" y="3907185"/>
            <a:ext cx="26098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1pPr>
            <a:lvl2pPr marL="742950" indent="-285750" eaLnBrk="0" hangingPunct="0">
              <a:defRPr sz="28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2pPr>
            <a:lvl3pPr marL="1143000" indent="-228600" eaLnBrk="0" hangingPunct="0">
              <a:defRPr sz="28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3pPr>
            <a:lvl4pPr marL="1600200" indent="-228600" eaLnBrk="0" hangingPunct="0">
              <a:defRPr sz="28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4pPr>
            <a:lvl5pPr marL="2057400" indent="-228600" eaLnBrk="0" hangingPunct="0">
              <a:defRPr sz="28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1200" spc="-100" dirty="0">
                <a:solidFill>
                  <a:srgbClr val="0000FF"/>
                </a:solidFill>
                <a:latin typeface="华文楷体" pitchFamily="2" charset="-122"/>
                <a:ea typeface="华文楷体" pitchFamily="2" charset="-122"/>
              </a:rPr>
              <a:t>1.</a:t>
            </a:r>
            <a:r>
              <a:rPr lang="zh-CN" altLang="en-US" sz="1200" spc="-100" dirty="0">
                <a:solidFill>
                  <a:srgbClr val="0000FF"/>
                </a:solidFill>
                <a:latin typeface="华文楷体" pitchFamily="2" charset="-122"/>
                <a:ea typeface="华文楷体" pitchFamily="2" charset="-122"/>
              </a:rPr>
              <a:t>甲图，在水平木板上铺上毛巾，让小车从斜面顶端由静止释放，记录小车在水平面运动的距离。</a:t>
            </a:r>
            <a:endParaRPr lang="en-US" altLang="zh-CN" sz="1200" spc="-100" dirty="0">
              <a:solidFill>
                <a:srgbClr val="0000FF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14" name="TextBox 12"/>
          <p:cNvSpPr txBox="1"/>
          <p:nvPr/>
        </p:nvSpPr>
        <p:spPr>
          <a:xfrm>
            <a:off x="115889" y="3502371"/>
            <a:ext cx="917575" cy="738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solidFill>
                  <a:srgbClr val="00B050"/>
                </a:solidFill>
                <a:latin typeface="华文楷体" pitchFamily="2" charset="-122"/>
                <a:ea typeface="华文楷体" pitchFamily="2" charset="-122"/>
              </a:rPr>
              <a:t>到达水平面初速度相同</a:t>
            </a:r>
          </a:p>
        </p:txBody>
      </p:sp>
      <p:sp>
        <p:nvSpPr>
          <p:cNvPr id="15" name="TextBox 13"/>
          <p:cNvSpPr txBox="1">
            <a:spLocks noChangeArrowheads="1"/>
          </p:cNvSpPr>
          <p:nvPr/>
        </p:nvSpPr>
        <p:spPr bwMode="auto">
          <a:xfrm>
            <a:off x="161926" y="5212110"/>
            <a:ext cx="2136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1pPr>
            <a:lvl2pPr marL="742950" indent="-285750" eaLnBrk="0" hangingPunct="0">
              <a:defRPr sz="28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2pPr>
            <a:lvl3pPr marL="1143000" indent="-228600" eaLnBrk="0" hangingPunct="0">
              <a:defRPr sz="28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3pPr>
            <a:lvl4pPr marL="1600200" indent="-228600" eaLnBrk="0" hangingPunct="0">
              <a:defRPr sz="28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4pPr>
            <a:lvl5pPr marL="2057400" indent="-228600" eaLnBrk="0" hangingPunct="0">
              <a:defRPr sz="28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1200" spc="-1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现象：小车在水平面上运动时，</a:t>
            </a:r>
            <a:endParaRPr lang="en-US" altLang="zh-CN" sz="1200" spc="-100" dirty="0">
              <a:solidFill>
                <a:srgbClr val="000000"/>
              </a:solidFill>
              <a:latin typeface="华文楷体" pitchFamily="2" charset="-122"/>
              <a:ea typeface="华文楷体" pitchFamily="2" charset="-122"/>
            </a:endParaRPr>
          </a:p>
          <a:p>
            <a:pPr eaLnBrk="1" hangingPunct="1">
              <a:defRPr/>
            </a:pPr>
            <a:r>
              <a:rPr lang="zh-CN" altLang="en-US" sz="1200" spc="-1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表面越光滑，运动的距离越远</a:t>
            </a:r>
          </a:p>
        </p:txBody>
      </p:sp>
      <p:sp>
        <p:nvSpPr>
          <p:cNvPr id="19" name="TextBox 29"/>
          <p:cNvSpPr txBox="1">
            <a:spLocks noChangeArrowheads="1"/>
          </p:cNvSpPr>
          <p:nvPr/>
        </p:nvSpPr>
        <p:spPr bwMode="auto">
          <a:xfrm>
            <a:off x="115888" y="5616922"/>
            <a:ext cx="20256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1pPr>
            <a:lvl2pPr marL="742950" indent="-285750" eaLnBrk="0" hangingPunct="0">
              <a:defRPr sz="28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2pPr>
            <a:lvl3pPr marL="1143000" indent="-228600" eaLnBrk="0" hangingPunct="0">
              <a:defRPr sz="28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3pPr>
            <a:lvl4pPr marL="1600200" indent="-228600" eaLnBrk="0" hangingPunct="0">
              <a:defRPr sz="28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4pPr>
            <a:lvl5pPr marL="2057400" indent="-228600" eaLnBrk="0" hangingPunct="0">
              <a:defRPr sz="28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1200" spc="-1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结论：小车在水平面上运</a:t>
            </a:r>
            <a:endParaRPr lang="en-US" altLang="zh-CN" sz="1200" spc="-100" dirty="0">
              <a:solidFill>
                <a:srgbClr val="000000"/>
              </a:solidFill>
              <a:latin typeface="华文楷体" pitchFamily="2" charset="-122"/>
              <a:ea typeface="华文楷体" pitchFamily="2" charset="-122"/>
            </a:endParaRPr>
          </a:p>
          <a:p>
            <a:pPr eaLnBrk="1" hangingPunct="1">
              <a:defRPr/>
            </a:pPr>
            <a:r>
              <a:rPr lang="zh-CN" altLang="en-US" sz="1200" spc="-1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动时</a:t>
            </a:r>
            <a:r>
              <a:rPr lang="en-US" altLang="zh-CN" sz="1200" spc="-1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,</a:t>
            </a:r>
            <a:r>
              <a:rPr lang="zh-CN" altLang="en-US" sz="1200" spc="-1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受到的阻力越小，速</a:t>
            </a:r>
            <a:endParaRPr lang="en-US" altLang="zh-CN" sz="1200" spc="-100" dirty="0">
              <a:solidFill>
                <a:srgbClr val="000000"/>
              </a:solidFill>
              <a:latin typeface="华文楷体" pitchFamily="2" charset="-122"/>
              <a:ea typeface="华文楷体" pitchFamily="2" charset="-122"/>
            </a:endParaRPr>
          </a:p>
          <a:p>
            <a:pPr eaLnBrk="1" hangingPunct="1">
              <a:defRPr/>
            </a:pPr>
            <a:r>
              <a:rPr lang="zh-CN" altLang="en-US" sz="1200" spc="-1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度减小的越慢</a:t>
            </a:r>
            <a:r>
              <a:rPr lang="en-US" altLang="zh-CN" sz="1200" spc="-1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.</a:t>
            </a:r>
            <a:endParaRPr lang="zh-CN" altLang="en-US" sz="1200" spc="-100" dirty="0">
              <a:solidFill>
                <a:srgbClr val="00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30" name="TextBox 21"/>
          <p:cNvSpPr txBox="1"/>
          <p:nvPr/>
        </p:nvSpPr>
        <p:spPr>
          <a:xfrm>
            <a:off x="6597651" y="5039072"/>
            <a:ext cx="1844675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solidFill>
                  <a:srgbClr val="0000FF"/>
                </a:solidFill>
                <a:latin typeface="华文楷体" pitchFamily="2" charset="-122"/>
                <a:ea typeface="华文楷体" pitchFamily="2" charset="-122"/>
              </a:rPr>
              <a:t>助跑跳远，扔铅球</a:t>
            </a:r>
            <a:r>
              <a:rPr lang="en-US" altLang="zh-CN" sz="1400" dirty="0">
                <a:solidFill>
                  <a:srgbClr val="0000FF"/>
                </a:solidFill>
                <a:latin typeface="华文楷体" pitchFamily="2" charset="-122"/>
                <a:ea typeface="华文楷体" pitchFamily="2" charset="-122"/>
              </a:rPr>
              <a:t>…</a:t>
            </a:r>
            <a:endParaRPr lang="zh-CN" altLang="en-US" sz="1400" dirty="0">
              <a:solidFill>
                <a:srgbClr val="0000FF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630989" y="5555010"/>
            <a:ext cx="2301875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solidFill>
                  <a:srgbClr val="0000FF"/>
                </a:solidFill>
                <a:latin typeface="华文楷体" pitchFamily="2" charset="-122"/>
                <a:ea typeface="华文楷体" pitchFamily="2" charset="-122"/>
              </a:rPr>
              <a:t>系好安全带，保持车距</a:t>
            </a:r>
            <a:r>
              <a:rPr lang="en-US" altLang="zh-CN" sz="1400" dirty="0">
                <a:solidFill>
                  <a:srgbClr val="0000FF"/>
                </a:solidFill>
                <a:latin typeface="华文楷体" pitchFamily="2" charset="-122"/>
                <a:ea typeface="华文楷体" pitchFamily="2" charset="-122"/>
              </a:rPr>
              <a:t>…</a:t>
            </a:r>
            <a:endParaRPr lang="zh-CN" altLang="en-US" sz="1400" dirty="0">
              <a:solidFill>
                <a:srgbClr val="0000FF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38" name="TextBox 18"/>
          <p:cNvSpPr txBox="1"/>
          <p:nvPr/>
        </p:nvSpPr>
        <p:spPr>
          <a:xfrm>
            <a:off x="6327775" y="1284634"/>
            <a:ext cx="2654300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200" dirty="0">
                <a:latin typeface="华文楷体" pitchFamily="2" charset="-122"/>
                <a:ea typeface="华文楷体" pitchFamily="2" charset="-122"/>
              </a:rPr>
              <a:t>一切物体在没有受到力的作用时，总保持静止状态或匀速直线运动状态。</a:t>
            </a:r>
          </a:p>
        </p:txBody>
      </p:sp>
      <p:sp>
        <p:nvSpPr>
          <p:cNvPr id="39" name="TextBox 19"/>
          <p:cNvSpPr txBox="1"/>
          <p:nvPr/>
        </p:nvSpPr>
        <p:spPr>
          <a:xfrm>
            <a:off x="6792914" y="1870422"/>
            <a:ext cx="2244725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solidFill>
                  <a:srgbClr val="FF00FF"/>
                </a:solidFill>
                <a:latin typeface="华文楷体" pitchFamily="2" charset="-122"/>
                <a:ea typeface="华文楷体" pitchFamily="2" charset="-122"/>
              </a:rPr>
              <a:t>不受力时，运动状态不变</a:t>
            </a:r>
          </a:p>
        </p:txBody>
      </p:sp>
      <p:sp>
        <p:nvSpPr>
          <p:cNvPr id="41" name="TextBox 23"/>
          <p:cNvSpPr txBox="1"/>
          <p:nvPr/>
        </p:nvSpPr>
        <p:spPr>
          <a:xfrm>
            <a:off x="6597651" y="2781647"/>
            <a:ext cx="2189163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solidFill>
                  <a:srgbClr val="0000FF"/>
                </a:solidFill>
                <a:latin typeface="华文楷体" pitchFamily="2" charset="-122"/>
                <a:ea typeface="华文楷体" pitchFamily="2" charset="-122"/>
              </a:rPr>
              <a:t>物体保持原来运动状态不变的性质。</a:t>
            </a:r>
          </a:p>
        </p:txBody>
      </p:sp>
      <p:sp>
        <p:nvSpPr>
          <p:cNvPr id="42" name="TextBox 24"/>
          <p:cNvSpPr txBox="1"/>
          <p:nvPr/>
        </p:nvSpPr>
        <p:spPr>
          <a:xfrm>
            <a:off x="6646863" y="3305521"/>
            <a:ext cx="2392362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solidFill>
                  <a:srgbClr val="00B050"/>
                </a:solidFill>
                <a:latin typeface="华文楷体" pitchFamily="2" charset="-122"/>
                <a:ea typeface="华文楷体" pitchFamily="2" charset="-122"/>
              </a:rPr>
              <a:t>保持静止状态不变或保持匀速直线运动状态不变的性质</a:t>
            </a:r>
          </a:p>
        </p:txBody>
      </p:sp>
      <p:sp>
        <p:nvSpPr>
          <p:cNvPr id="45" name="TextBox 27"/>
          <p:cNvSpPr txBox="1"/>
          <p:nvPr/>
        </p:nvSpPr>
        <p:spPr>
          <a:xfrm>
            <a:off x="6692901" y="3762739"/>
            <a:ext cx="2444750" cy="4565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1400"/>
              </a:lnSpc>
            </a:pPr>
            <a:r>
              <a:rPr lang="zh-CN" altLang="en-US" sz="1400" dirty="0">
                <a:latin typeface="华文楷体" pitchFamily="2" charset="-122"/>
                <a:ea typeface="华文楷体" pitchFamily="2" charset="-122"/>
              </a:rPr>
              <a:t>由质量大小决定，</a:t>
            </a:r>
            <a:endParaRPr lang="en-US" altLang="zh-CN" sz="1400" dirty="0">
              <a:latin typeface="华文楷体" pitchFamily="2" charset="-122"/>
              <a:ea typeface="华文楷体" pitchFamily="2" charset="-122"/>
            </a:endParaRPr>
          </a:p>
          <a:p>
            <a:pPr>
              <a:lnSpc>
                <a:spcPts val="1400"/>
              </a:lnSpc>
            </a:pPr>
            <a:r>
              <a:rPr lang="zh-CN" altLang="en-US" sz="1400" dirty="0">
                <a:latin typeface="华文楷体" pitchFamily="2" charset="-122"/>
                <a:ea typeface="华文楷体" pitchFamily="2" charset="-122"/>
              </a:rPr>
              <a:t>质量越大，惯性越大</a:t>
            </a:r>
          </a:p>
        </p:txBody>
      </p:sp>
      <p:sp>
        <p:nvSpPr>
          <p:cNvPr id="46" name="TextBox 9"/>
          <p:cNvSpPr txBox="1">
            <a:spLocks noChangeArrowheads="1"/>
          </p:cNvSpPr>
          <p:nvPr/>
        </p:nvSpPr>
        <p:spPr bwMode="auto">
          <a:xfrm>
            <a:off x="341314" y="4504085"/>
            <a:ext cx="35099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1pPr>
            <a:lvl2pPr marL="742950" indent="-285750" eaLnBrk="0" hangingPunct="0">
              <a:defRPr sz="28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2pPr>
            <a:lvl3pPr marL="1143000" indent="-228600" eaLnBrk="0" hangingPunct="0">
              <a:defRPr sz="28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3pPr>
            <a:lvl4pPr marL="1600200" indent="-228600" eaLnBrk="0" hangingPunct="0">
              <a:defRPr sz="28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4pPr>
            <a:lvl5pPr marL="2057400" indent="-228600" eaLnBrk="0" hangingPunct="0">
              <a:defRPr sz="28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1200" spc="-100" dirty="0">
                <a:solidFill>
                  <a:srgbClr val="0000FF"/>
                </a:solidFill>
                <a:latin typeface="华文楷体" pitchFamily="2" charset="-122"/>
                <a:ea typeface="华文楷体" pitchFamily="2" charset="-122"/>
              </a:rPr>
              <a:t>2.</a:t>
            </a:r>
            <a:r>
              <a:rPr lang="zh-CN" altLang="en-US" sz="1200" spc="-100" dirty="0">
                <a:solidFill>
                  <a:srgbClr val="0000FF"/>
                </a:solidFill>
                <a:latin typeface="华文楷体" pitchFamily="2" charset="-122"/>
                <a:ea typeface="华文楷体" pitchFamily="2" charset="-122"/>
              </a:rPr>
              <a:t>乙图，在水平木板上铺上棉布，让小车从斜面顶端由静止释放，记录小车在水平面运动的距离。</a:t>
            </a:r>
            <a:endParaRPr lang="en-US" altLang="zh-CN" sz="1200" spc="-100" dirty="0">
              <a:solidFill>
                <a:srgbClr val="0000FF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47" name="TextBox 9"/>
          <p:cNvSpPr txBox="1">
            <a:spLocks noChangeArrowheads="1"/>
          </p:cNvSpPr>
          <p:nvPr/>
        </p:nvSpPr>
        <p:spPr bwMode="auto">
          <a:xfrm>
            <a:off x="385763" y="4970810"/>
            <a:ext cx="351155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1pPr>
            <a:lvl2pPr marL="742950" indent="-285750" eaLnBrk="0" hangingPunct="0">
              <a:defRPr sz="28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2pPr>
            <a:lvl3pPr marL="1143000" indent="-228600" eaLnBrk="0" hangingPunct="0">
              <a:defRPr sz="28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3pPr>
            <a:lvl4pPr marL="1600200" indent="-228600" eaLnBrk="0" hangingPunct="0">
              <a:defRPr sz="28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4pPr>
            <a:lvl5pPr marL="2057400" indent="-228600" eaLnBrk="0" hangingPunct="0">
              <a:defRPr sz="28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1200" spc="-100" dirty="0">
                <a:solidFill>
                  <a:srgbClr val="0000FF"/>
                </a:solidFill>
                <a:latin typeface="华文楷体" pitchFamily="2" charset="-122"/>
                <a:ea typeface="华文楷体" pitchFamily="2" charset="-122"/>
              </a:rPr>
              <a:t>3.</a:t>
            </a:r>
            <a:r>
              <a:rPr lang="zh-CN" altLang="en-US" sz="1200" spc="-100" dirty="0">
                <a:solidFill>
                  <a:srgbClr val="0000FF"/>
                </a:solidFill>
                <a:latin typeface="华文楷体" pitchFamily="2" charset="-122"/>
                <a:ea typeface="华文楷体" pitchFamily="2" charset="-122"/>
              </a:rPr>
              <a:t>丙图，水平木板上不铺材料，重复以上步骤</a:t>
            </a:r>
            <a:endParaRPr lang="en-US" altLang="zh-CN" sz="1200" spc="-100" dirty="0">
              <a:solidFill>
                <a:srgbClr val="0000FF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B821A966-8212-40E0-8BCF-B8E1B206C5DF}"/>
              </a:ext>
            </a:extLst>
          </p:cNvPr>
          <p:cNvSpPr/>
          <p:nvPr/>
        </p:nvSpPr>
        <p:spPr>
          <a:xfrm>
            <a:off x="3202849" y="342653"/>
            <a:ext cx="24449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78">
              <a:defRPr/>
            </a:pPr>
            <a:r>
              <a:rPr lang="zh-CN" altLang="en-US" sz="3600" b="1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知 识 回 顾</a:t>
            </a:r>
          </a:p>
        </p:txBody>
      </p:sp>
      <p:pic>
        <p:nvPicPr>
          <p:cNvPr id="26" name="Picture 9" descr="E:\李燃\教师教学用书\2012人教教师用书项目\ppt\物理\图标.png">
            <a:extLst>
              <a:ext uri="{FF2B5EF4-FFF2-40B4-BE49-F238E27FC236}">
                <a16:creationId xmlns:a16="http://schemas.microsoft.com/office/drawing/2014/main" id="{076D3E81-7D8A-4305-8644-2917C84A81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142875"/>
            <a:ext cx="882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圆角矩形 3">
            <a:extLst>
              <a:ext uri="{FF2B5EF4-FFF2-40B4-BE49-F238E27FC236}">
                <a16:creationId xmlns:a16="http://schemas.microsoft.com/office/drawing/2014/main" id="{FD9FA590-DCDA-44CF-A277-73B6B16BDCAC}"/>
              </a:ext>
            </a:extLst>
          </p:cNvPr>
          <p:cNvSpPr/>
          <p:nvPr/>
        </p:nvSpPr>
        <p:spPr>
          <a:xfrm>
            <a:off x="4572002" y="2279203"/>
            <a:ext cx="1254125" cy="1149797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牛顿第一定律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B70874A-BC4C-4C95-8E91-1ABD950F1E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9127" y="4316469"/>
            <a:ext cx="902133" cy="7368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0" grpId="0"/>
      <p:bldP spid="12" grpId="0"/>
      <p:bldP spid="14" grpId="0"/>
      <p:bldP spid="15" grpId="0"/>
      <p:bldP spid="19" grpId="0"/>
      <p:bldP spid="30" grpId="0"/>
      <p:bldP spid="37" grpId="0"/>
      <p:bldP spid="38" grpId="0"/>
      <p:bldP spid="39" grpId="0"/>
      <p:bldP spid="41" grpId="0"/>
      <p:bldP spid="42" grpId="0"/>
      <p:bldP spid="45" grpId="0"/>
      <p:bldP spid="46" grpId="0"/>
      <p:bldP spid="4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E:\李燃\教师教学用书\2012人教教师用书项目\ppt\物理\图标.png">
            <a:extLst>
              <a:ext uri="{FF2B5EF4-FFF2-40B4-BE49-F238E27FC236}">
                <a16:creationId xmlns:a16="http://schemas.microsoft.com/office/drawing/2014/main" id="{70F0C53A-26B1-4784-AF35-7274209FCF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142875"/>
            <a:ext cx="882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A89DCC23-2D58-4A4A-8A2B-C4D8B1A3DD97}"/>
              </a:ext>
            </a:extLst>
          </p:cNvPr>
          <p:cNvSpPr/>
          <p:nvPr/>
        </p:nvSpPr>
        <p:spPr>
          <a:xfrm>
            <a:off x="2848594" y="320071"/>
            <a:ext cx="34163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78">
              <a:defRPr/>
            </a:pPr>
            <a:r>
              <a:rPr lang="zh-CN" altLang="en-US" sz="3600" b="1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二力平衡的条件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B6EC5641-D2BA-40D9-A41D-CDC665AC73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542" y="1006815"/>
            <a:ext cx="8491734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在探究“二力平衡的条件”的实验中，小燕同学采用的实验装置如图甲所示，小彤同学采用的实验装置如图乙所示．</a:t>
            </a:r>
            <a:endParaRPr kumimoji="0" lang="zh-CN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097" name="图片 100022" descr="figure">
            <a:extLst>
              <a:ext uri="{FF2B5EF4-FFF2-40B4-BE49-F238E27FC236}">
                <a16:creationId xmlns:a16="http://schemas.microsoft.com/office/drawing/2014/main" id="{7E5906B1-1420-4D22-8DDE-136216EEC6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1710" y="1675231"/>
            <a:ext cx="4828888" cy="1322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4B223A47-CE16-42EE-935E-455B308D1E30}"/>
              </a:ext>
            </a:extLst>
          </p:cNvPr>
          <p:cNvSpPr/>
          <p:nvPr/>
        </p:nvSpPr>
        <p:spPr>
          <a:xfrm>
            <a:off x="479542" y="2929633"/>
            <a:ext cx="8354837" cy="3782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）为了完成实验，这两个实验装置中，你认为装置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______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更科学，理由是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                           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．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向两吊盘中加砝码，当两盘中的砝码质量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______________(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选填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相等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不相等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”)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时，小车静止。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）在装置乙中，将小车旋转一定角度，松手后，发现小车旋转后又恢复原状．这说明两个力必须满足作用在同一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__________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上，物体才能平衡．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）某同学在探究完“二力平衡”条件的实验后，又利用该装置进行探究，剪断小车左边的细线后，小车由静止向右运动，此现象说明力可以改变物体的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_________________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0FC28AA-3F37-401A-B162-056B3097051E}"/>
              </a:ext>
            </a:extLst>
          </p:cNvPr>
          <p:cNvSpPr txBox="1"/>
          <p:nvPr/>
        </p:nvSpPr>
        <p:spPr>
          <a:xfrm>
            <a:off x="6057165" y="295906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乙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9DDD25B-73F0-4DFC-9156-009BF81DBB21}"/>
              </a:ext>
            </a:extLst>
          </p:cNvPr>
          <p:cNvSpPr txBox="1"/>
          <p:nvPr/>
        </p:nvSpPr>
        <p:spPr>
          <a:xfrm>
            <a:off x="611560" y="3354841"/>
            <a:ext cx="4339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滚动摩擦小于滑动摩擦，对实验影响更小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9994428-8C82-4D34-8D26-A511781637D8}"/>
              </a:ext>
            </a:extLst>
          </p:cNvPr>
          <p:cNvSpPr txBox="1"/>
          <p:nvPr/>
        </p:nvSpPr>
        <p:spPr>
          <a:xfrm>
            <a:off x="5733999" y="381303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相等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2F29A45-DCC0-4FEA-9E4B-5AF6E0CE4609}"/>
              </a:ext>
            </a:extLst>
          </p:cNvPr>
          <p:cNvSpPr txBox="1"/>
          <p:nvPr/>
        </p:nvSpPr>
        <p:spPr>
          <a:xfrm>
            <a:off x="4309911" y="5033684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直线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C3B30A3-D410-4138-8DB2-C817FA13CA33}"/>
              </a:ext>
            </a:extLst>
          </p:cNvPr>
          <p:cNvSpPr txBox="1"/>
          <p:nvPr/>
        </p:nvSpPr>
        <p:spPr>
          <a:xfrm>
            <a:off x="971600" y="621931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运动状态</a:t>
            </a:r>
          </a:p>
        </p:txBody>
      </p:sp>
    </p:spTree>
    <p:extLst>
      <p:ext uri="{BB962C8B-B14F-4D97-AF65-F5344CB8AC3E}">
        <p14:creationId xmlns:p14="http://schemas.microsoft.com/office/powerpoint/2010/main" val="2621003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150" name="Group 70">
            <a:extLst>
              <a:ext uri="{FF2B5EF4-FFF2-40B4-BE49-F238E27FC236}">
                <a16:creationId xmlns:a16="http://schemas.microsoft.com/office/drawing/2014/main" id="{5F627784-0AEC-4523-A6FB-7A65957F306A}"/>
              </a:ext>
            </a:extLst>
          </p:cNvPr>
          <p:cNvGrpSpPr>
            <a:grpSpLocks/>
          </p:cNvGrpSpPr>
          <p:nvPr/>
        </p:nvGrpSpPr>
        <p:grpSpPr bwMode="auto">
          <a:xfrm>
            <a:off x="2727325" y="3519488"/>
            <a:ext cx="1754188" cy="989012"/>
            <a:chOff x="1718" y="2217"/>
            <a:chExt cx="1105" cy="623"/>
          </a:xfrm>
        </p:grpSpPr>
        <p:sp>
          <p:nvSpPr>
            <p:cNvPr id="3121" name="Line 15">
              <a:extLst>
                <a:ext uri="{FF2B5EF4-FFF2-40B4-BE49-F238E27FC236}">
                  <a16:creationId xmlns:a16="http://schemas.microsoft.com/office/drawing/2014/main" id="{0D9ACB63-F1A4-40A2-AA22-929E3F6918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8" y="2217"/>
              <a:ext cx="1077" cy="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b"/>
            <a:lstStyle/>
            <a:p>
              <a:endParaRPr lang="zh-CN" altLang="en-US"/>
            </a:p>
          </p:txBody>
        </p:sp>
        <p:sp>
          <p:nvSpPr>
            <p:cNvPr id="3122" name="Line 16">
              <a:extLst>
                <a:ext uri="{FF2B5EF4-FFF2-40B4-BE49-F238E27FC236}">
                  <a16:creationId xmlns:a16="http://schemas.microsoft.com/office/drawing/2014/main" id="{2070805B-71D2-4662-A83B-C829C8B819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8" y="2217"/>
              <a:ext cx="1105" cy="623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b"/>
            <a:lstStyle/>
            <a:p>
              <a:endParaRPr lang="zh-CN" altLang="en-US"/>
            </a:p>
          </p:txBody>
        </p:sp>
      </p:grpSp>
      <p:grpSp>
        <p:nvGrpSpPr>
          <p:cNvPr id="46149" name="Group 69">
            <a:extLst>
              <a:ext uri="{FF2B5EF4-FFF2-40B4-BE49-F238E27FC236}">
                <a16:creationId xmlns:a16="http://schemas.microsoft.com/office/drawing/2014/main" id="{946F1A8D-6DDB-4279-B246-C0F205DECED3}"/>
              </a:ext>
            </a:extLst>
          </p:cNvPr>
          <p:cNvGrpSpPr>
            <a:grpSpLocks/>
          </p:cNvGrpSpPr>
          <p:nvPr/>
        </p:nvGrpSpPr>
        <p:grpSpPr bwMode="auto">
          <a:xfrm>
            <a:off x="2906713" y="3608388"/>
            <a:ext cx="1574800" cy="946150"/>
            <a:chOff x="1831" y="2273"/>
            <a:chExt cx="992" cy="596"/>
          </a:xfrm>
        </p:grpSpPr>
        <p:sp>
          <p:nvSpPr>
            <p:cNvPr id="3119" name="Line 17">
              <a:extLst>
                <a:ext uri="{FF2B5EF4-FFF2-40B4-BE49-F238E27FC236}">
                  <a16:creationId xmlns:a16="http://schemas.microsoft.com/office/drawing/2014/main" id="{0877BDC5-D7DB-413A-9483-CC62D22B01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31" y="2273"/>
              <a:ext cx="992" cy="596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b"/>
            <a:lstStyle/>
            <a:p>
              <a:endParaRPr lang="zh-CN" altLang="en-US"/>
            </a:p>
          </p:txBody>
        </p:sp>
        <p:sp>
          <p:nvSpPr>
            <p:cNvPr id="3120" name="Line 18">
              <a:extLst>
                <a:ext uri="{FF2B5EF4-FFF2-40B4-BE49-F238E27FC236}">
                  <a16:creationId xmlns:a16="http://schemas.microsoft.com/office/drawing/2014/main" id="{8E2FCDB8-2C16-4B27-9037-AE33D96C7F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31" y="2869"/>
              <a:ext cx="992" cy="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b"/>
            <a:lstStyle/>
            <a:p>
              <a:endParaRPr lang="zh-CN" altLang="en-US"/>
            </a:p>
          </p:txBody>
        </p:sp>
      </p:grpSp>
      <p:sp>
        <p:nvSpPr>
          <p:cNvPr id="19" name="Line 19">
            <a:extLst>
              <a:ext uri="{FF2B5EF4-FFF2-40B4-BE49-F238E27FC236}">
                <a16:creationId xmlns:a16="http://schemas.microsoft.com/office/drawing/2014/main" id="{8A4FA8F4-C164-4A8A-A9E7-98B0E39ABE6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86100" y="5543550"/>
            <a:ext cx="1395413" cy="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b"/>
          <a:lstStyle/>
          <a:p>
            <a:endParaRPr lang="zh-CN" altLang="en-US"/>
          </a:p>
        </p:txBody>
      </p:sp>
      <p:grpSp>
        <p:nvGrpSpPr>
          <p:cNvPr id="46148" name="Group 68">
            <a:extLst>
              <a:ext uri="{FF2B5EF4-FFF2-40B4-BE49-F238E27FC236}">
                <a16:creationId xmlns:a16="http://schemas.microsoft.com/office/drawing/2014/main" id="{F40C88D3-6E32-4D95-8AEA-49EB005D5B05}"/>
              </a:ext>
            </a:extLst>
          </p:cNvPr>
          <p:cNvGrpSpPr>
            <a:grpSpLocks/>
          </p:cNvGrpSpPr>
          <p:nvPr/>
        </p:nvGrpSpPr>
        <p:grpSpPr bwMode="auto">
          <a:xfrm>
            <a:off x="2771775" y="3429000"/>
            <a:ext cx="1755775" cy="989013"/>
            <a:chOff x="1717" y="2217"/>
            <a:chExt cx="1106" cy="623"/>
          </a:xfrm>
        </p:grpSpPr>
        <p:sp>
          <p:nvSpPr>
            <p:cNvPr id="3117" name="Line 20">
              <a:extLst>
                <a:ext uri="{FF2B5EF4-FFF2-40B4-BE49-F238E27FC236}">
                  <a16:creationId xmlns:a16="http://schemas.microsoft.com/office/drawing/2014/main" id="{234657A9-8EED-4772-9276-27EE773029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717" y="2217"/>
              <a:ext cx="1106" cy="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b"/>
            <a:lstStyle/>
            <a:p>
              <a:endParaRPr lang="zh-CN" altLang="en-US"/>
            </a:p>
          </p:txBody>
        </p:sp>
        <p:sp>
          <p:nvSpPr>
            <p:cNvPr id="3118" name="Line 21">
              <a:extLst>
                <a:ext uri="{FF2B5EF4-FFF2-40B4-BE49-F238E27FC236}">
                  <a16:creationId xmlns:a16="http://schemas.microsoft.com/office/drawing/2014/main" id="{BA114651-3A25-43C7-AA7C-82EE499A98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74" y="2217"/>
              <a:ext cx="1049" cy="623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b"/>
            <a:lstStyle/>
            <a:p>
              <a:endParaRPr lang="zh-CN" altLang="en-US"/>
            </a:p>
          </p:txBody>
        </p:sp>
      </p:grpSp>
      <p:grpSp>
        <p:nvGrpSpPr>
          <p:cNvPr id="46147" name="Group 67">
            <a:extLst>
              <a:ext uri="{FF2B5EF4-FFF2-40B4-BE49-F238E27FC236}">
                <a16:creationId xmlns:a16="http://schemas.microsoft.com/office/drawing/2014/main" id="{C18B1CCD-6786-4D00-A1A9-FA721D7157A8}"/>
              </a:ext>
            </a:extLst>
          </p:cNvPr>
          <p:cNvGrpSpPr>
            <a:grpSpLocks/>
          </p:cNvGrpSpPr>
          <p:nvPr/>
        </p:nvGrpSpPr>
        <p:grpSpPr bwMode="auto">
          <a:xfrm>
            <a:off x="2727325" y="3608388"/>
            <a:ext cx="1800225" cy="1035050"/>
            <a:chOff x="1689" y="2245"/>
            <a:chExt cx="1134" cy="652"/>
          </a:xfrm>
        </p:grpSpPr>
        <p:sp>
          <p:nvSpPr>
            <p:cNvPr id="3115" name="Line 22">
              <a:extLst>
                <a:ext uri="{FF2B5EF4-FFF2-40B4-BE49-F238E27FC236}">
                  <a16:creationId xmlns:a16="http://schemas.microsoft.com/office/drawing/2014/main" id="{F66B3C57-D760-45DB-BF6D-D19C2B9B8B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689" y="2245"/>
              <a:ext cx="1134" cy="652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b"/>
            <a:lstStyle/>
            <a:p>
              <a:endParaRPr lang="zh-CN" altLang="en-US"/>
            </a:p>
          </p:txBody>
        </p:sp>
        <p:sp>
          <p:nvSpPr>
            <p:cNvPr id="3116" name="Line 23">
              <a:extLst>
                <a:ext uri="{FF2B5EF4-FFF2-40B4-BE49-F238E27FC236}">
                  <a16:creationId xmlns:a16="http://schemas.microsoft.com/office/drawing/2014/main" id="{7075AA53-5087-4CC8-B468-77A53ABDEA1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802" y="2897"/>
              <a:ext cx="1021" cy="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b"/>
            <a:lstStyle/>
            <a:p>
              <a:endParaRPr lang="zh-CN" altLang="en-US"/>
            </a:p>
          </p:txBody>
        </p:sp>
      </p:grpSp>
      <p:sp>
        <p:nvSpPr>
          <p:cNvPr id="24" name="Line 24">
            <a:extLst>
              <a:ext uri="{FF2B5EF4-FFF2-40B4-BE49-F238E27FC236}">
                <a16:creationId xmlns:a16="http://schemas.microsoft.com/office/drawing/2014/main" id="{4261BBBE-46F1-4146-93B2-E80A776145D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997200" y="5408613"/>
            <a:ext cx="1423988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b"/>
          <a:lstStyle/>
          <a:p>
            <a:endParaRPr lang="zh-CN" altLang="en-US"/>
          </a:p>
        </p:txBody>
      </p:sp>
      <p:grpSp>
        <p:nvGrpSpPr>
          <p:cNvPr id="46155" name="Group 75">
            <a:extLst>
              <a:ext uri="{FF2B5EF4-FFF2-40B4-BE49-F238E27FC236}">
                <a16:creationId xmlns:a16="http://schemas.microsoft.com/office/drawing/2014/main" id="{63445759-4EC5-4932-B35D-1FEEFD84EA22}"/>
              </a:ext>
            </a:extLst>
          </p:cNvPr>
          <p:cNvGrpSpPr>
            <a:grpSpLocks/>
          </p:cNvGrpSpPr>
          <p:nvPr/>
        </p:nvGrpSpPr>
        <p:grpSpPr bwMode="auto">
          <a:xfrm>
            <a:off x="4481513" y="3249613"/>
            <a:ext cx="4032250" cy="1755775"/>
            <a:chOff x="2823" y="2047"/>
            <a:chExt cx="2540" cy="1106"/>
          </a:xfrm>
        </p:grpSpPr>
        <p:sp>
          <p:nvSpPr>
            <p:cNvPr id="3105" name="AutoShape 11">
              <a:extLst>
                <a:ext uri="{FF2B5EF4-FFF2-40B4-BE49-F238E27FC236}">
                  <a16:creationId xmlns:a16="http://schemas.microsoft.com/office/drawing/2014/main" id="{2B9FCE76-6607-4AF5-A744-026D31724FC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009" y="2188"/>
              <a:ext cx="147" cy="816"/>
            </a:xfrm>
            <a:prstGeom prst="leftBrace">
              <a:avLst>
                <a:gd name="adj1" fmla="val 46259"/>
                <a:gd name="adj2" fmla="val 49139"/>
              </a:avLst>
            </a:prstGeom>
            <a:ln w="38100"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grpSp>
          <p:nvGrpSpPr>
            <p:cNvPr id="3106" name="Group 44">
              <a:extLst>
                <a:ext uri="{FF2B5EF4-FFF2-40B4-BE49-F238E27FC236}">
                  <a16:creationId xmlns:a16="http://schemas.microsoft.com/office/drawing/2014/main" id="{3E179E97-C88B-4A6B-AD1F-58B9E88266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72" y="2273"/>
              <a:ext cx="1191" cy="624"/>
              <a:chOff x="3929" y="1735"/>
              <a:chExt cx="1191" cy="595"/>
            </a:xfrm>
          </p:grpSpPr>
          <p:sp>
            <p:nvSpPr>
              <p:cNvPr id="3113" name="AutoShape 38">
                <a:hlinkClick r:id="" action="ppaction://noaction" highlightClick="1"/>
                <a:extLst>
                  <a:ext uri="{FF2B5EF4-FFF2-40B4-BE49-F238E27FC236}">
                    <a16:creationId xmlns:a16="http://schemas.microsoft.com/office/drawing/2014/main" id="{4BABDC90-D8F7-4600-8614-3150BD258E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29" y="1735"/>
                <a:ext cx="1191" cy="595"/>
              </a:xfrm>
              <a:prstGeom prst="actionButtonBlank">
                <a:avLst/>
              </a:prstGeom>
              <a:gradFill rotWithShape="1">
                <a:gsLst>
                  <a:gs pos="0">
                    <a:srgbClr val="FFCC99"/>
                  </a:gs>
                  <a:gs pos="100000">
                    <a:srgbClr val="FFB061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3114" name="Text Box 14">
                <a:extLst>
                  <a:ext uri="{FF2B5EF4-FFF2-40B4-BE49-F238E27FC236}">
                    <a16:creationId xmlns:a16="http://schemas.microsoft.com/office/drawing/2014/main" id="{B8542C34-B2E6-4507-833D-CAFB0E6D222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14" y="1735"/>
                <a:ext cx="1049" cy="5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00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chemeClr val="hlink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b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2800" b="1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楷体_GB2312" pitchFamily="49" charset="-122"/>
                  </a:rPr>
                  <a:t>运动状态不改变</a:t>
                </a:r>
              </a:p>
            </p:txBody>
          </p:sp>
        </p:grpSp>
        <p:grpSp>
          <p:nvGrpSpPr>
            <p:cNvPr id="3107" name="Group 45">
              <a:extLst>
                <a:ext uri="{FF2B5EF4-FFF2-40B4-BE49-F238E27FC236}">
                  <a16:creationId xmlns:a16="http://schemas.microsoft.com/office/drawing/2014/main" id="{ECDEF928-3C72-4863-A86F-C810DE2F168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23" y="2529"/>
              <a:ext cx="1191" cy="624"/>
              <a:chOff x="3929" y="1706"/>
              <a:chExt cx="1191" cy="624"/>
            </a:xfrm>
          </p:grpSpPr>
          <p:sp>
            <p:nvSpPr>
              <p:cNvPr id="3111" name="AutoShape 46">
                <a:hlinkClick r:id="" action="ppaction://noaction" highlightClick="1"/>
                <a:extLst>
                  <a:ext uri="{FF2B5EF4-FFF2-40B4-BE49-F238E27FC236}">
                    <a16:creationId xmlns:a16="http://schemas.microsoft.com/office/drawing/2014/main" id="{19F230FC-1285-42BF-93AD-98F7CFA8A1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29" y="1735"/>
                <a:ext cx="1191" cy="595"/>
              </a:xfrm>
              <a:prstGeom prst="actionButtonBlank">
                <a:avLst/>
              </a:prstGeom>
              <a:gradFill rotWithShape="1">
                <a:gsLst>
                  <a:gs pos="0">
                    <a:srgbClr val="FFCC99"/>
                  </a:gs>
                  <a:gs pos="100000">
                    <a:srgbClr val="FFB061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3112" name="Text Box 14">
                <a:extLst>
                  <a:ext uri="{FF2B5EF4-FFF2-40B4-BE49-F238E27FC236}">
                    <a16:creationId xmlns:a16="http://schemas.microsoft.com/office/drawing/2014/main" id="{E3C87242-62BE-4395-AF20-5F2A6F35FCC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14" y="1706"/>
                <a:ext cx="1049" cy="5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00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chemeClr val="hlink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b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2800" b="1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楷体_GB2312" pitchFamily="49" charset="-122"/>
                  </a:rPr>
                  <a:t>匀速直线运动状态</a:t>
                </a:r>
              </a:p>
            </p:txBody>
          </p:sp>
        </p:grpSp>
        <p:grpSp>
          <p:nvGrpSpPr>
            <p:cNvPr id="3108" name="Group 55">
              <a:extLst>
                <a:ext uri="{FF2B5EF4-FFF2-40B4-BE49-F238E27FC236}">
                  <a16:creationId xmlns:a16="http://schemas.microsoft.com/office/drawing/2014/main" id="{C8AAAD57-81D9-4302-9B4B-5DB9662D40C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23" y="2047"/>
              <a:ext cx="1163" cy="327"/>
              <a:chOff x="3220" y="2047"/>
              <a:chExt cx="1134" cy="327"/>
            </a:xfrm>
          </p:grpSpPr>
          <p:sp>
            <p:nvSpPr>
              <p:cNvPr id="3109" name="AutoShape 49">
                <a:hlinkClick r:id="" action="ppaction://noaction" highlightClick="1"/>
                <a:extLst>
                  <a:ext uri="{FF2B5EF4-FFF2-40B4-BE49-F238E27FC236}">
                    <a16:creationId xmlns:a16="http://schemas.microsoft.com/office/drawing/2014/main" id="{D2531BC3-2E72-41A0-A058-092828E3B9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20" y="2075"/>
                <a:ext cx="1134" cy="287"/>
              </a:xfrm>
              <a:prstGeom prst="actionButtonBlank">
                <a:avLst/>
              </a:prstGeom>
              <a:gradFill rotWithShape="1">
                <a:gsLst>
                  <a:gs pos="0">
                    <a:srgbClr val="FFCC99"/>
                  </a:gs>
                  <a:gs pos="100000">
                    <a:srgbClr val="FFB061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3110" name="Text Box 14">
                <a:extLst>
                  <a:ext uri="{FF2B5EF4-FFF2-40B4-BE49-F238E27FC236}">
                    <a16:creationId xmlns:a16="http://schemas.microsoft.com/office/drawing/2014/main" id="{722ADD1C-65C0-4C7D-AABF-9FA83CCADDC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77" y="2047"/>
                <a:ext cx="1024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00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chemeClr val="hlink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b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2800" b="1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楷体_GB2312" pitchFamily="49" charset="-122"/>
                  </a:rPr>
                  <a:t>静止状态</a:t>
                </a:r>
                <a:endParaRPr lang="en-US" altLang="zh-CN" sz="28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楷体_GB2312" pitchFamily="49" charset="-122"/>
                </a:endParaRPr>
              </a:p>
            </p:txBody>
          </p:sp>
        </p:grpSp>
      </p:grpSp>
      <p:grpSp>
        <p:nvGrpSpPr>
          <p:cNvPr id="46157" name="Group 77">
            <a:extLst>
              <a:ext uri="{FF2B5EF4-FFF2-40B4-BE49-F238E27FC236}">
                <a16:creationId xmlns:a16="http://schemas.microsoft.com/office/drawing/2014/main" id="{67C9C9E3-0FC8-495B-AA2D-AD741843CADB}"/>
              </a:ext>
            </a:extLst>
          </p:cNvPr>
          <p:cNvGrpSpPr>
            <a:grpSpLocks/>
          </p:cNvGrpSpPr>
          <p:nvPr/>
        </p:nvGrpSpPr>
        <p:grpSpPr bwMode="auto">
          <a:xfrm>
            <a:off x="4391025" y="5183188"/>
            <a:ext cx="3209925" cy="539750"/>
            <a:chOff x="2766" y="3265"/>
            <a:chExt cx="2022" cy="340"/>
          </a:xfrm>
        </p:grpSpPr>
        <p:sp>
          <p:nvSpPr>
            <p:cNvPr id="3103" name="AutoShape 52">
              <a:hlinkClick r:id="" action="ppaction://noaction" highlightClick="1"/>
              <a:extLst>
                <a:ext uri="{FF2B5EF4-FFF2-40B4-BE49-F238E27FC236}">
                  <a16:creationId xmlns:a16="http://schemas.microsoft.com/office/drawing/2014/main" id="{A8F5967D-77AB-4C33-A3A4-9C8C629F66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4" y="3270"/>
              <a:ext cx="1984" cy="335"/>
            </a:xfrm>
            <a:prstGeom prst="actionButtonBlank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104" name="Text Box 14">
              <a:extLst>
                <a:ext uri="{FF2B5EF4-FFF2-40B4-BE49-F238E27FC236}">
                  <a16:creationId xmlns:a16="http://schemas.microsoft.com/office/drawing/2014/main" id="{A8008588-D43A-40E7-9DCA-24EDF8ED36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66" y="3265"/>
              <a:ext cx="2022" cy="3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b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8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运动状态发生改变</a:t>
              </a:r>
            </a:p>
          </p:txBody>
        </p:sp>
      </p:grpSp>
      <p:grpSp>
        <p:nvGrpSpPr>
          <p:cNvPr id="46156" name="Group 76">
            <a:extLst>
              <a:ext uri="{FF2B5EF4-FFF2-40B4-BE49-F238E27FC236}">
                <a16:creationId xmlns:a16="http://schemas.microsoft.com/office/drawing/2014/main" id="{748A4A9D-9016-4DAE-81BD-97D8FE58ED46}"/>
              </a:ext>
            </a:extLst>
          </p:cNvPr>
          <p:cNvGrpSpPr>
            <a:grpSpLocks/>
          </p:cNvGrpSpPr>
          <p:nvPr/>
        </p:nvGrpSpPr>
        <p:grpSpPr bwMode="auto">
          <a:xfrm>
            <a:off x="1241425" y="3268663"/>
            <a:ext cx="1620838" cy="1444625"/>
            <a:chOff x="782" y="2059"/>
            <a:chExt cx="1021" cy="910"/>
          </a:xfrm>
        </p:grpSpPr>
        <p:grpSp>
          <p:nvGrpSpPr>
            <p:cNvPr id="3097" name="Group 43">
              <a:extLst>
                <a:ext uri="{FF2B5EF4-FFF2-40B4-BE49-F238E27FC236}">
                  <a16:creationId xmlns:a16="http://schemas.microsoft.com/office/drawing/2014/main" id="{7B11B1CE-D101-4728-834F-288E607E9A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10" y="2059"/>
              <a:ext cx="907" cy="328"/>
              <a:chOff x="1633" y="2041"/>
              <a:chExt cx="878" cy="289"/>
            </a:xfrm>
          </p:grpSpPr>
          <p:sp>
            <p:nvSpPr>
              <p:cNvPr id="3101" name="AutoShape 37">
                <a:hlinkClick r:id="" action="ppaction://noaction" highlightClick="1"/>
                <a:extLst>
                  <a:ext uri="{FF2B5EF4-FFF2-40B4-BE49-F238E27FC236}">
                    <a16:creationId xmlns:a16="http://schemas.microsoft.com/office/drawing/2014/main" id="{C24488B5-526F-4B51-BB2C-CED63FFB20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3" y="2052"/>
                <a:ext cx="878" cy="272"/>
              </a:xfrm>
              <a:prstGeom prst="actionButtonBlank">
                <a:avLst/>
              </a:prstGeom>
              <a:gradFill rotWithShape="1">
                <a:gsLst>
                  <a:gs pos="0">
                    <a:srgbClr val="FFCC99"/>
                  </a:gs>
                  <a:gs pos="100000">
                    <a:srgbClr val="FFB061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3102" name="Text Box 4">
                <a:extLst>
                  <a:ext uri="{FF2B5EF4-FFF2-40B4-BE49-F238E27FC236}">
                    <a16:creationId xmlns:a16="http://schemas.microsoft.com/office/drawing/2014/main" id="{F399E9DB-7F8C-460D-B21B-39181FAFCA2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73" y="2041"/>
                <a:ext cx="810" cy="2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00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chemeClr val="hlink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b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2800" b="1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楷体_GB2312" pitchFamily="49" charset="-122"/>
                  </a:rPr>
                  <a:t>不受力</a:t>
                </a:r>
              </a:p>
            </p:txBody>
          </p:sp>
        </p:grpSp>
        <p:grpSp>
          <p:nvGrpSpPr>
            <p:cNvPr id="3098" name="Group 59">
              <a:extLst>
                <a:ext uri="{FF2B5EF4-FFF2-40B4-BE49-F238E27FC236}">
                  <a16:creationId xmlns:a16="http://schemas.microsoft.com/office/drawing/2014/main" id="{6B5ADC67-0C2D-478B-8F18-88D50E5DAA7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82" y="2642"/>
              <a:ext cx="1021" cy="327"/>
              <a:chOff x="187" y="2627"/>
              <a:chExt cx="1021" cy="327"/>
            </a:xfrm>
          </p:grpSpPr>
          <p:sp>
            <p:nvSpPr>
              <p:cNvPr id="3099" name="AutoShape 57">
                <a:hlinkClick r:id="" action="ppaction://noaction" highlightClick="1"/>
                <a:extLst>
                  <a:ext uri="{FF2B5EF4-FFF2-40B4-BE49-F238E27FC236}">
                    <a16:creationId xmlns:a16="http://schemas.microsoft.com/office/drawing/2014/main" id="{4F51ED57-4A23-4FC0-BC36-35305DA16E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" y="2648"/>
                <a:ext cx="1020" cy="306"/>
              </a:xfrm>
              <a:prstGeom prst="actionButtonBlank">
                <a:avLst/>
              </a:prstGeom>
              <a:gradFill rotWithShape="1">
                <a:gsLst>
                  <a:gs pos="0">
                    <a:srgbClr val="FFCC99"/>
                  </a:gs>
                  <a:gs pos="100000">
                    <a:srgbClr val="FFB061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3100" name="Text Box 4">
                <a:extLst>
                  <a:ext uri="{FF2B5EF4-FFF2-40B4-BE49-F238E27FC236}">
                    <a16:creationId xmlns:a16="http://schemas.microsoft.com/office/drawing/2014/main" id="{FA527060-FB68-4B89-9617-9A6218D2DFB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7" y="2627"/>
                <a:ext cx="1021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00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chemeClr val="hlink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b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2800" b="1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楷体_GB2312" pitchFamily="49" charset="-122"/>
                  </a:rPr>
                  <a:t>受平衡力</a:t>
                </a:r>
                <a:endParaRPr lang="en-US" altLang="zh-CN" sz="28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楷体_GB2312" pitchFamily="49" charset="-122"/>
                </a:endParaRPr>
              </a:p>
            </p:txBody>
          </p:sp>
        </p:grpSp>
      </p:grpSp>
      <p:grpSp>
        <p:nvGrpSpPr>
          <p:cNvPr id="46143" name="Group 63">
            <a:extLst>
              <a:ext uri="{FF2B5EF4-FFF2-40B4-BE49-F238E27FC236}">
                <a16:creationId xmlns:a16="http://schemas.microsoft.com/office/drawing/2014/main" id="{451B5AA4-7FC4-4380-AD91-5848D9584933}"/>
              </a:ext>
            </a:extLst>
          </p:cNvPr>
          <p:cNvGrpSpPr>
            <a:grpSpLocks/>
          </p:cNvGrpSpPr>
          <p:nvPr/>
        </p:nvGrpSpPr>
        <p:grpSpPr bwMode="auto">
          <a:xfrm>
            <a:off x="1016000" y="5184775"/>
            <a:ext cx="2025650" cy="542925"/>
            <a:chOff x="300" y="3137"/>
            <a:chExt cx="1276" cy="342"/>
          </a:xfrm>
        </p:grpSpPr>
        <p:sp>
          <p:nvSpPr>
            <p:cNvPr id="3095" name="AutoShape 61">
              <a:hlinkClick r:id="" action="ppaction://noaction" highlightClick="1"/>
              <a:extLst>
                <a:ext uri="{FF2B5EF4-FFF2-40B4-BE49-F238E27FC236}">
                  <a16:creationId xmlns:a16="http://schemas.microsoft.com/office/drawing/2014/main" id="{BD7E710C-266A-4424-9FDB-290A0B555E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" y="3152"/>
              <a:ext cx="1276" cy="327"/>
            </a:xfrm>
            <a:prstGeom prst="actionButtonBlank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096" name="Text Box 4">
              <a:extLst>
                <a:ext uri="{FF2B5EF4-FFF2-40B4-BE49-F238E27FC236}">
                  <a16:creationId xmlns:a16="http://schemas.microsoft.com/office/drawing/2014/main" id="{F1C35675-50BB-4177-BF31-D88A9AA578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" y="3137"/>
              <a:ext cx="1248" cy="3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b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8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受非平衡力</a:t>
              </a:r>
              <a:endParaRPr lang="en-US" altLang="zh-CN" sz="2800" b="1" dirty="0">
                <a:solidFill>
                  <a:schemeClr val="bg1"/>
                </a:solidFill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</p:grpSp>
      <p:grpSp>
        <p:nvGrpSpPr>
          <p:cNvPr id="46151" name="Group 71">
            <a:extLst>
              <a:ext uri="{FF2B5EF4-FFF2-40B4-BE49-F238E27FC236}">
                <a16:creationId xmlns:a16="http://schemas.microsoft.com/office/drawing/2014/main" id="{281C108C-4AF1-4517-9854-A550760C333D}"/>
              </a:ext>
            </a:extLst>
          </p:cNvPr>
          <p:cNvGrpSpPr>
            <a:grpSpLocks/>
          </p:cNvGrpSpPr>
          <p:nvPr/>
        </p:nvGrpSpPr>
        <p:grpSpPr bwMode="auto">
          <a:xfrm>
            <a:off x="746125" y="2022475"/>
            <a:ext cx="6075363" cy="1092200"/>
            <a:chOff x="470" y="1274"/>
            <a:chExt cx="3827" cy="688"/>
          </a:xfrm>
        </p:grpSpPr>
        <p:grpSp>
          <p:nvGrpSpPr>
            <p:cNvPr id="3087" name="Group 41">
              <a:extLst>
                <a:ext uri="{FF2B5EF4-FFF2-40B4-BE49-F238E27FC236}">
                  <a16:creationId xmlns:a16="http://schemas.microsoft.com/office/drawing/2014/main" id="{EA12B567-A9DA-4484-A2E4-A7D9D137A7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0" y="1281"/>
              <a:ext cx="1560" cy="327"/>
              <a:chOff x="3645" y="657"/>
              <a:chExt cx="1560" cy="327"/>
            </a:xfrm>
          </p:grpSpPr>
          <p:sp>
            <p:nvSpPr>
              <p:cNvPr id="3093" name="AutoShape 36">
                <a:hlinkClick r:id="" action="ppaction://noaction" highlightClick="1"/>
                <a:extLst>
                  <a:ext uri="{FF2B5EF4-FFF2-40B4-BE49-F238E27FC236}">
                    <a16:creationId xmlns:a16="http://schemas.microsoft.com/office/drawing/2014/main" id="{FAE5199E-6293-4EF2-B49B-EE2491066F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45" y="663"/>
                <a:ext cx="1531" cy="318"/>
              </a:xfrm>
              <a:prstGeom prst="actionButtonBlank">
                <a:avLst/>
              </a:prstGeom>
              <a:gradFill rotWithShape="1">
                <a:gsLst>
                  <a:gs pos="0">
                    <a:srgbClr val="7DCAFF"/>
                  </a:gs>
                  <a:gs pos="100000">
                    <a:srgbClr val="43B3FF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3094" name="Text Box 2">
                <a:extLst>
                  <a:ext uri="{FF2B5EF4-FFF2-40B4-BE49-F238E27FC236}">
                    <a16:creationId xmlns:a16="http://schemas.microsoft.com/office/drawing/2014/main" id="{C77BE1A8-AB3E-47EF-ACF7-802F31552FB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74" y="657"/>
                <a:ext cx="1531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b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zh-CN" altLang="en-US" sz="28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物体受力情况</a:t>
                </a:r>
              </a:p>
            </p:txBody>
          </p:sp>
        </p:grpSp>
        <p:grpSp>
          <p:nvGrpSpPr>
            <p:cNvPr id="3088" name="Group 42">
              <a:extLst>
                <a:ext uri="{FF2B5EF4-FFF2-40B4-BE49-F238E27FC236}">
                  <a16:creationId xmlns:a16="http://schemas.microsoft.com/office/drawing/2014/main" id="{C600EF13-D7FB-484E-9139-6184AD0DAAA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66" y="1274"/>
              <a:ext cx="1531" cy="347"/>
              <a:chOff x="2511" y="969"/>
              <a:chExt cx="1531" cy="347"/>
            </a:xfrm>
          </p:grpSpPr>
          <p:sp>
            <p:nvSpPr>
              <p:cNvPr id="3091" name="AutoShape 40">
                <a:hlinkClick r:id="" action="ppaction://noaction" highlightClick="1"/>
                <a:extLst>
                  <a:ext uri="{FF2B5EF4-FFF2-40B4-BE49-F238E27FC236}">
                    <a16:creationId xmlns:a16="http://schemas.microsoft.com/office/drawing/2014/main" id="{24CBB526-B738-4E43-8835-8968C194B1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11" y="998"/>
                <a:ext cx="1531" cy="318"/>
              </a:xfrm>
              <a:prstGeom prst="actionButtonBlank">
                <a:avLst/>
              </a:prstGeom>
              <a:gradFill rotWithShape="1">
                <a:gsLst>
                  <a:gs pos="0">
                    <a:srgbClr val="7DCAFF"/>
                  </a:gs>
                  <a:gs pos="100000">
                    <a:srgbClr val="43B3FF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3092" name="Text Box 3">
                <a:extLst>
                  <a:ext uri="{FF2B5EF4-FFF2-40B4-BE49-F238E27FC236}">
                    <a16:creationId xmlns:a16="http://schemas.microsoft.com/office/drawing/2014/main" id="{23F06061-99F0-44B5-85AB-10E897C1688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40" y="969"/>
                <a:ext cx="1474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b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None/>
                </a:pPr>
                <a:r>
                  <a:rPr lang="zh-CN" altLang="en-US" sz="28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物体运动情况</a:t>
                </a:r>
              </a:p>
            </p:txBody>
          </p:sp>
        </p:grpSp>
        <p:sp>
          <p:nvSpPr>
            <p:cNvPr id="3089" name="AutoShape 64">
              <a:extLst>
                <a:ext uri="{FF2B5EF4-FFF2-40B4-BE49-F238E27FC236}">
                  <a16:creationId xmlns:a16="http://schemas.microsoft.com/office/drawing/2014/main" id="{58BC4B2B-7DE9-4D0A-8CE7-AC7745AD53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4" y="1621"/>
              <a:ext cx="170" cy="312"/>
            </a:xfrm>
            <a:prstGeom prst="downArrow">
              <a:avLst>
                <a:gd name="adj1" fmla="val 50000"/>
                <a:gd name="adj2" fmla="val 45882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090" name="AutoShape 65">
              <a:extLst>
                <a:ext uri="{FF2B5EF4-FFF2-40B4-BE49-F238E27FC236}">
                  <a16:creationId xmlns:a16="http://schemas.microsoft.com/office/drawing/2014/main" id="{57D085C5-698F-43DC-9AD7-89BCCB5FF1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2" y="1650"/>
              <a:ext cx="170" cy="312"/>
            </a:xfrm>
            <a:prstGeom prst="downArrow">
              <a:avLst>
                <a:gd name="adj1" fmla="val 50000"/>
                <a:gd name="adj2" fmla="val 45882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pic>
        <p:nvPicPr>
          <p:cNvPr id="3086" name="Picture 9" descr="E:\李燃\教师教学用书\2012人教教师用书项目\ppt\物理\图标.png">
            <a:extLst>
              <a:ext uri="{FF2B5EF4-FFF2-40B4-BE49-F238E27FC236}">
                <a16:creationId xmlns:a16="http://schemas.microsoft.com/office/drawing/2014/main" id="{B74A0E51-9DC5-49DB-8491-C452D69D86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142875"/>
            <a:ext cx="882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矩形 50">
            <a:extLst>
              <a:ext uri="{FF2B5EF4-FFF2-40B4-BE49-F238E27FC236}">
                <a16:creationId xmlns:a16="http://schemas.microsoft.com/office/drawing/2014/main" id="{0E50F555-915E-4210-B98D-9846C18A024E}"/>
              </a:ext>
            </a:extLst>
          </p:cNvPr>
          <p:cNvSpPr/>
          <p:nvPr/>
        </p:nvSpPr>
        <p:spPr>
          <a:xfrm>
            <a:off x="2743190" y="576044"/>
            <a:ext cx="34163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78">
              <a:defRPr/>
            </a:pPr>
            <a:r>
              <a:rPr lang="zh-CN" altLang="en-US" sz="3600" b="1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力和运动的关系</a:t>
            </a:r>
          </a:p>
        </p:txBody>
      </p:sp>
    </p:spTree>
    <p:extLst>
      <p:ext uri="{BB962C8B-B14F-4D97-AF65-F5344CB8AC3E}">
        <p14:creationId xmlns:p14="http://schemas.microsoft.com/office/powerpoint/2010/main" val="450410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6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4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4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E:\李燃\教师教学用书\2012人教教师用书项目\ppt\物理\图标.png">
            <a:extLst>
              <a:ext uri="{FF2B5EF4-FFF2-40B4-BE49-F238E27FC236}">
                <a16:creationId xmlns:a16="http://schemas.microsoft.com/office/drawing/2014/main" id="{5F65F763-7C98-4066-9E1A-39A2865F7E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142875"/>
            <a:ext cx="882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CCDDB6F-388A-49C3-8472-10942FB218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324" y="965394"/>
            <a:ext cx="8017135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ctr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（中考真题）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1.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如图所示，人坐在小船上，在用力向前推另一艘小船时，人和自己坐的小船却向后移动。该现象说明了（     ）</a:t>
            </a:r>
            <a:endParaRPr kumimoji="0" lang="zh-CN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073" name="图片 1" descr="学科网(www.zxxk.com)--教育资源门户，提供试卷、教案、课件、论文、素材以及各类教学资源下载，还有大量而丰富的教学相关资讯！">
            <a:extLst>
              <a:ext uri="{FF2B5EF4-FFF2-40B4-BE49-F238E27FC236}">
                <a16:creationId xmlns:a16="http://schemas.microsoft.com/office/drawing/2014/main" id="{58FB29A4-BE8A-408A-BEBD-18A529148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1947" y="3230390"/>
            <a:ext cx="2331348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EEF1D988-52CC-42B3-BF9B-6A162D7BF323}"/>
              </a:ext>
            </a:extLst>
          </p:cNvPr>
          <p:cNvSpPr/>
          <p:nvPr/>
        </p:nvSpPr>
        <p:spPr>
          <a:xfrm>
            <a:off x="1364377" y="2888940"/>
            <a:ext cx="5247075" cy="2243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A. 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力能使物体发生形变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B. 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物体间力的作用是相互的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C. 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力的作用效果与力的大小有关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D. 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力的作用效果与力的作用点有关</a:t>
            </a:r>
          </a:p>
        </p:txBody>
      </p:sp>
      <p:sp>
        <p:nvSpPr>
          <p:cNvPr id="19" name="Text Box 24">
            <a:extLst>
              <a:ext uri="{FF2B5EF4-FFF2-40B4-BE49-F238E27FC236}">
                <a16:creationId xmlns:a16="http://schemas.microsoft.com/office/drawing/2014/main" id="{5852A7DC-0989-4A93-A7F6-2C607E34A8CA}"/>
              </a:ext>
            </a:extLst>
          </p:cNvPr>
          <p:cNvSpPr txBox="1"/>
          <p:nvPr/>
        </p:nvSpPr>
        <p:spPr>
          <a:xfrm>
            <a:off x="412946" y="454724"/>
            <a:ext cx="1943161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r>
              <a:rPr lang="en-US" altLang="zh-CN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概念题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0583853-AFD3-4A57-8BA0-6889D010B8A7}"/>
              </a:ext>
            </a:extLst>
          </p:cNvPr>
          <p:cNvSpPr/>
          <p:nvPr/>
        </p:nvSpPr>
        <p:spPr>
          <a:xfrm>
            <a:off x="1948462" y="5474637"/>
            <a:ext cx="5247075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知识点：物体间力的作用是相互的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5C9A0B0-8815-4D64-B10F-92013A9872A7}"/>
              </a:ext>
            </a:extLst>
          </p:cNvPr>
          <p:cNvSpPr/>
          <p:nvPr/>
        </p:nvSpPr>
        <p:spPr>
          <a:xfrm>
            <a:off x="1781691" y="2187481"/>
            <a:ext cx="574416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2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13489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E:\李燃\教师教学用书\2012人教教师用书项目\ppt\物理\图标.png">
            <a:extLst>
              <a:ext uri="{FF2B5EF4-FFF2-40B4-BE49-F238E27FC236}">
                <a16:creationId xmlns:a16="http://schemas.microsoft.com/office/drawing/2014/main" id="{5F65F763-7C98-4066-9E1A-39A2865F7E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142875"/>
            <a:ext cx="882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 Box 24">
            <a:extLst>
              <a:ext uri="{FF2B5EF4-FFF2-40B4-BE49-F238E27FC236}">
                <a16:creationId xmlns:a16="http://schemas.microsoft.com/office/drawing/2014/main" id="{5852A7DC-0989-4A93-A7F6-2C607E34A8CA}"/>
              </a:ext>
            </a:extLst>
          </p:cNvPr>
          <p:cNvSpPr txBox="1"/>
          <p:nvPr/>
        </p:nvSpPr>
        <p:spPr>
          <a:xfrm>
            <a:off x="412946" y="454724"/>
            <a:ext cx="1943161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r>
              <a:rPr lang="en-US" altLang="zh-CN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概念题</a:t>
            </a:r>
          </a:p>
        </p:txBody>
      </p:sp>
      <p:sp>
        <p:nvSpPr>
          <p:cNvPr id="4" name="Rectangle 14">
            <a:extLst>
              <a:ext uri="{FF2B5EF4-FFF2-40B4-BE49-F238E27FC236}">
                <a16:creationId xmlns:a16="http://schemas.microsoft.com/office/drawing/2014/main" id="{7752B051-8BE2-4F52-B17D-4A2F345011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9096" y="1303983"/>
            <a:ext cx="7245805" cy="1135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50000"/>
              </a:lnSpc>
            </a:pPr>
            <a:r>
              <a:rPr kumimoji="0" lang="zh-CN" altLang="en-US" sz="2400" i="0" u="none" strike="noStrike" cap="none" normalizeH="0" baseline="0" dirty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（中考真题）</a:t>
            </a:r>
            <a:r>
              <a:rPr kumimoji="0" lang="en-US" altLang="zh-CN" sz="2400" i="0" u="none" strike="noStrike" cap="none" normalizeH="0" baseline="0" dirty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kumimoji="0" lang="zh-CN" altLang="en-US" sz="2400" i="0" u="none" strike="noStrike" cap="none" normalizeH="0" baseline="0" dirty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．利用铅垂线和三角尺判断桌面是否水平，如图所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示的做法</a:t>
            </a:r>
            <a:r>
              <a:rPr kumimoji="0" lang="zh-CN" altLang="en-US" sz="2400" i="0" u="none" strike="noStrike" cap="none" normalizeH="0" baseline="0" dirty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正确的是（　   ）</a:t>
            </a:r>
            <a:endParaRPr kumimoji="0" lang="zh-CN" altLang="en-US" sz="1050" i="0" u="none" strike="noStrike" cap="none" normalizeH="0" baseline="0" dirty="0">
              <a:ln>
                <a:noFill/>
              </a:ln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18">
            <a:extLst>
              <a:ext uri="{FF2B5EF4-FFF2-40B4-BE49-F238E27FC236}">
                <a16:creationId xmlns:a16="http://schemas.microsoft.com/office/drawing/2014/main" id="{0B58E526-747F-423A-80D8-B8E09376E5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8385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9086A9D-9CE0-4659-9177-BC3F6B8003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1730" y="2601810"/>
            <a:ext cx="1469861" cy="121890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2534F3A-FFF1-4ADE-AB27-19918A62E2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1740" y="4082269"/>
            <a:ext cx="1469861" cy="121889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7917DB98-2052-4334-8812-4FA2D5D1EF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2069" y="2529353"/>
            <a:ext cx="1469861" cy="121890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A3B2D23F-6948-4158-A2EF-798673629C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5816" y="4064413"/>
            <a:ext cx="1469861" cy="1218906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261BA54F-E049-4D62-95DF-650EA9DB3C8C}"/>
              </a:ext>
            </a:extLst>
          </p:cNvPr>
          <p:cNvSpPr/>
          <p:nvPr/>
        </p:nvSpPr>
        <p:spPr>
          <a:xfrm>
            <a:off x="2661664" y="3695081"/>
            <a:ext cx="35237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                                            B</a:t>
            </a:r>
            <a:endParaRPr lang="zh-CN" altLang="en-US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4EBFED8C-7CFA-496C-980B-ED3C622D66A4}"/>
              </a:ext>
            </a:extLst>
          </p:cNvPr>
          <p:cNvSpPr/>
          <p:nvPr/>
        </p:nvSpPr>
        <p:spPr>
          <a:xfrm>
            <a:off x="2803602" y="5283319"/>
            <a:ext cx="36166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C                                            D</a:t>
            </a:r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908B3BE6-0129-4CBD-A36D-0DF148A453C5}"/>
              </a:ext>
            </a:extLst>
          </p:cNvPr>
          <p:cNvSpPr/>
          <p:nvPr/>
        </p:nvSpPr>
        <p:spPr>
          <a:xfrm>
            <a:off x="1948460" y="5822219"/>
            <a:ext cx="5247075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知识点：重力的方向总是竖直向下的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24183EE5-ECBE-4101-A974-F516920D61AF}"/>
              </a:ext>
            </a:extLst>
          </p:cNvPr>
          <p:cNvSpPr/>
          <p:nvPr/>
        </p:nvSpPr>
        <p:spPr>
          <a:xfrm>
            <a:off x="5742130" y="1875836"/>
            <a:ext cx="574416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2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93547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E:\李燃\教师教学用书\2012人教教师用书项目\ppt\物理\图标.png">
            <a:extLst>
              <a:ext uri="{FF2B5EF4-FFF2-40B4-BE49-F238E27FC236}">
                <a16:creationId xmlns:a16="http://schemas.microsoft.com/office/drawing/2014/main" id="{5F65F763-7C98-4066-9E1A-39A2865F7E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142875"/>
            <a:ext cx="882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 Box 24">
            <a:extLst>
              <a:ext uri="{FF2B5EF4-FFF2-40B4-BE49-F238E27FC236}">
                <a16:creationId xmlns:a16="http://schemas.microsoft.com/office/drawing/2014/main" id="{5852A7DC-0989-4A93-A7F6-2C607E34A8CA}"/>
              </a:ext>
            </a:extLst>
          </p:cNvPr>
          <p:cNvSpPr txBox="1"/>
          <p:nvPr/>
        </p:nvSpPr>
        <p:spPr>
          <a:xfrm>
            <a:off x="412946" y="454724"/>
            <a:ext cx="1943161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r>
              <a:rPr lang="en-US" altLang="zh-CN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概念题</a:t>
            </a:r>
          </a:p>
        </p:txBody>
      </p:sp>
      <p:sp>
        <p:nvSpPr>
          <p:cNvPr id="8" name="Rectangle 18">
            <a:extLst>
              <a:ext uri="{FF2B5EF4-FFF2-40B4-BE49-F238E27FC236}">
                <a16:creationId xmlns:a16="http://schemas.microsoft.com/office/drawing/2014/main" id="{0B58E526-747F-423A-80D8-B8E09376E5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8385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DC7A550-46C5-4016-B819-E9D1485188D0}"/>
              </a:ext>
            </a:extLst>
          </p:cNvPr>
          <p:cNvSpPr/>
          <p:nvPr/>
        </p:nvSpPr>
        <p:spPr>
          <a:xfrm>
            <a:off x="1331641" y="1264970"/>
            <a:ext cx="666074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（中考真题）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．下列几组生活现象与其所蕴含的物理知识，对应完全正确的是（　　）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．             现象	                                    知识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橡皮筋受拉力发生了形变	力的作用是相互的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人穿旱冰鞋推墙时会后退	</a:t>
            </a:r>
          </a:p>
          <a:p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．              现象	                                     知识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用力捏车闸可使自行车停下	       减小摩擦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鞋底上刻有凹凸不平的花纹	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．               现象	                        知识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拍打窗帘能清除表面浮灰 	        利用惯性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助跑能使运动员跳得更远	</a:t>
            </a:r>
          </a:p>
          <a:p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．               现象                                     知识</a:t>
            </a:r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利用铅垂线判断墙壁是否竖直	  重力方向竖直向下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关闭发动机的汽车慢慢停下来	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8840608-0CF4-47E7-82B2-3110514CBF83}"/>
              </a:ext>
            </a:extLst>
          </p:cNvPr>
          <p:cNvSpPr/>
          <p:nvPr/>
        </p:nvSpPr>
        <p:spPr>
          <a:xfrm>
            <a:off x="1849704" y="2382496"/>
            <a:ext cx="2565284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力可以改变物体的形状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0EC51DB-2E5C-4535-B786-DF179E9A768A}"/>
              </a:ext>
            </a:extLst>
          </p:cNvPr>
          <p:cNvSpPr/>
          <p:nvPr/>
        </p:nvSpPr>
        <p:spPr>
          <a:xfrm>
            <a:off x="1849704" y="2721050"/>
            <a:ext cx="2565284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物体间力的作用是相互的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ACB4738-0E87-4ADC-8FA8-20DF06DB1BA1}"/>
              </a:ext>
            </a:extLst>
          </p:cNvPr>
          <p:cNvSpPr/>
          <p:nvPr/>
        </p:nvSpPr>
        <p:spPr>
          <a:xfrm>
            <a:off x="7237943" y="2191095"/>
            <a:ext cx="574416" cy="8254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endParaRPr lang="zh-CN" altLang="en-US" sz="3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6A69CE2-80C5-4EDC-A50F-AC31B05FC2D5}"/>
              </a:ext>
            </a:extLst>
          </p:cNvPr>
          <p:cNvSpPr/>
          <p:nvPr/>
        </p:nvSpPr>
        <p:spPr>
          <a:xfrm>
            <a:off x="1855037" y="3459843"/>
            <a:ext cx="2851977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增加压力可以增大摩擦力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6F9F9DA-FF32-44C0-8485-004E282B5E4D}"/>
              </a:ext>
            </a:extLst>
          </p:cNvPr>
          <p:cNvSpPr/>
          <p:nvPr/>
        </p:nvSpPr>
        <p:spPr>
          <a:xfrm>
            <a:off x="1866928" y="3798397"/>
            <a:ext cx="2851976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增加粗糙程度可以增大摩擦力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6870186-4604-48DB-A492-399E2E21640A}"/>
              </a:ext>
            </a:extLst>
          </p:cNvPr>
          <p:cNvSpPr/>
          <p:nvPr/>
        </p:nvSpPr>
        <p:spPr>
          <a:xfrm>
            <a:off x="7234300" y="3216410"/>
            <a:ext cx="574416" cy="8254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endParaRPr lang="zh-CN" altLang="en-US" sz="3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9216AA03-95E6-4B9E-A745-4760DB6CDC21}"/>
              </a:ext>
            </a:extLst>
          </p:cNvPr>
          <p:cNvSpPr/>
          <p:nvPr/>
        </p:nvSpPr>
        <p:spPr>
          <a:xfrm>
            <a:off x="1866928" y="4577368"/>
            <a:ext cx="2851977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利用惯性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C2A78A34-F8F3-4322-8440-EF327CDF1000}"/>
              </a:ext>
            </a:extLst>
          </p:cNvPr>
          <p:cNvSpPr/>
          <p:nvPr/>
        </p:nvSpPr>
        <p:spPr>
          <a:xfrm>
            <a:off x="1866928" y="4915922"/>
            <a:ext cx="2851977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利用惯性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AF7244B8-2582-44ED-B5FE-242FA82B9A6F}"/>
              </a:ext>
            </a:extLst>
          </p:cNvPr>
          <p:cNvSpPr/>
          <p:nvPr/>
        </p:nvSpPr>
        <p:spPr>
          <a:xfrm>
            <a:off x="7234300" y="4167792"/>
            <a:ext cx="574416" cy="8254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</a:t>
            </a:r>
            <a:endParaRPr lang="zh-CN" altLang="en-US" sz="3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0DEF8B82-9AF6-4AB2-B191-944530986349}"/>
              </a:ext>
            </a:extLst>
          </p:cNvPr>
          <p:cNvSpPr/>
          <p:nvPr/>
        </p:nvSpPr>
        <p:spPr>
          <a:xfrm>
            <a:off x="1855036" y="5689403"/>
            <a:ext cx="3031999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重力的方向总是竖直向下的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DD92DF0-6DF2-40AA-B60C-E80D3718F3B6}"/>
              </a:ext>
            </a:extLst>
          </p:cNvPr>
          <p:cNvSpPr/>
          <p:nvPr/>
        </p:nvSpPr>
        <p:spPr>
          <a:xfrm>
            <a:off x="1849704" y="6024818"/>
            <a:ext cx="3031999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力改变物体的运动状态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687357DD-7DE2-4706-B049-7D9F599F51DD}"/>
              </a:ext>
            </a:extLst>
          </p:cNvPr>
          <p:cNvSpPr/>
          <p:nvPr/>
        </p:nvSpPr>
        <p:spPr>
          <a:xfrm>
            <a:off x="7234300" y="5368676"/>
            <a:ext cx="574416" cy="8254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endParaRPr lang="zh-CN" altLang="en-US" sz="3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4CFA6E4F-F2B9-41C0-B1DD-E61EA8A99F34}"/>
              </a:ext>
            </a:extLst>
          </p:cNvPr>
          <p:cNvSpPr/>
          <p:nvPr/>
        </p:nvSpPr>
        <p:spPr>
          <a:xfrm>
            <a:off x="3292916" y="1444881"/>
            <a:ext cx="574416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sz="2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3E347C62-4942-4B1F-A74A-E75BB2D6DF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2421173"/>
              </p:ext>
            </p:extLst>
          </p:nvPr>
        </p:nvGraphicFramePr>
        <p:xfrm>
          <a:off x="1830952" y="2039889"/>
          <a:ext cx="5299472" cy="43144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9222">
                  <a:extLst>
                    <a:ext uri="{9D8B030D-6E8A-4147-A177-3AD203B41FA5}">
                      <a16:colId xmlns:a16="http://schemas.microsoft.com/office/drawing/2014/main" val="1578845142"/>
                    </a:ext>
                  </a:extLst>
                </a:gridCol>
                <a:gridCol w="2250250">
                  <a:extLst>
                    <a:ext uri="{9D8B030D-6E8A-4147-A177-3AD203B41FA5}">
                      <a16:colId xmlns:a16="http://schemas.microsoft.com/office/drawing/2014/main" val="36379190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447754"/>
                  </a:ext>
                </a:extLst>
              </a:tr>
              <a:tr h="748241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279154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4389"/>
                  </a:ext>
                </a:extLst>
              </a:tr>
              <a:tr h="71436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050575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037924"/>
                  </a:ext>
                </a:extLst>
              </a:tr>
              <a:tr h="71436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664324"/>
                  </a:ext>
                </a:extLst>
              </a:tr>
              <a:tr h="405045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48708"/>
                  </a:ext>
                </a:extLst>
              </a:tr>
              <a:tr h="63007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3238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7928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/>
      <p:bldP spid="10" grpId="0" animBg="1"/>
      <p:bldP spid="11" grpId="0" animBg="1"/>
      <p:bldP spid="12" grpId="0"/>
      <p:bldP spid="14" grpId="0" animBg="1"/>
      <p:bldP spid="15" grpId="0" animBg="1"/>
      <p:bldP spid="16" grpId="0"/>
      <p:bldP spid="17" grpId="0" animBg="1"/>
      <p:bldP spid="18" grpId="0" animBg="1"/>
      <p:bldP spid="20" grpId="0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E:\李燃\教师教学用书\2012人教教师用书项目\ppt\物理\图标.png">
            <a:extLst>
              <a:ext uri="{FF2B5EF4-FFF2-40B4-BE49-F238E27FC236}">
                <a16:creationId xmlns:a16="http://schemas.microsoft.com/office/drawing/2014/main" id="{5F65F763-7C98-4066-9E1A-39A2865F7E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142875"/>
            <a:ext cx="882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 Box 24">
            <a:extLst>
              <a:ext uri="{FF2B5EF4-FFF2-40B4-BE49-F238E27FC236}">
                <a16:creationId xmlns:a16="http://schemas.microsoft.com/office/drawing/2014/main" id="{5852A7DC-0989-4A93-A7F6-2C607E34A8CA}"/>
              </a:ext>
            </a:extLst>
          </p:cNvPr>
          <p:cNvSpPr txBox="1"/>
          <p:nvPr/>
        </p:nvSpPr>
        <p:spPr>
          <a:xfrm>
            <a:off x="412946" y="454724"/>
            <a:ext cx="1943161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r>
              <a:rPr lang="en-US" altLang="zh-CN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概念题</a:t>
            </a:r>
          </a:p>
        </p:txBody>
      </p:sp>
      <p:sp>
        <p:nvSpPr>
          <p:cNvPr id="8" name="Rectangle 18">
            <a:extLst>
              <a:ext uri="{FF2B5EF4-FFF2-40B4-BE49-F238E27FC236}">
                <a16:creationId xmlns:a16="http://schemas.microsoft.com/office/drawing/2014/main" id="{0B58E526-747F-423A-80D8-B8E09376E5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8385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3D9E7F0-A581-4155-B847-6D887FDF17C9}"/>
              </a:ext>
            </a:extLst>
          </p:cNvPr>
          <p:cNvSpPr/>
          <p:nvPr/>
        </p:nvSpPr>
        <p:spPr>
          <a:xfrm>
            <a:off x="566555" y="1131956"/>
            <a:ext cx="792088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（中考真题）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如图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所示，用尺子猛力将下面的棋子击出时，上面的棋子不会飞出而是落到正下方，是由于它们具有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____________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；如图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所示，如果用尺子缓慢击打下面的棋子，紧挨被击打棋子上面的棋子会前移，是因为它受到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________________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的作用。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（中考真题）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公安部门要求小型客车的驾驶员行驶时必须使用安全带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图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所示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。其目的是一旦发生交通事故，防止驾驶员身体由于（       ）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．受到向前的冲击力而撞击车体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．受到座椅靠背向前的推力而撞击车体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．受到向前的惯性力而撞击车体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．惯性继续向前运动而撞击车体</a:t>
            </a:r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F867004-E7B5-4ABC-BE31-B277BF154D26}"/>
              </a:ext>
            </a:extLst>
          </p:cNvPr>
          <p:cNvPicPr/>
          <p:nvPr/>
        </p:nvPicPr>
        <p:blipFill>
          <a:blip r:embed="rId3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6805" y="2909887"/>
            <a:ext cx="3752850" cy="103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图片 8" descr="学科网(www.zxxk.com)--教育资源门户，提供试卷、教案、课件、论文、素材及各类教学资源下载，还有大量而丰富的教学相关资讯！">
            <a:extLst>
              <a:ext uri="{FF2B5EF4-FFF2-40B4-BE49-F238E27FC236}">
                <a16:creationId xmlns:a16="http://schemas.microsoft.com/office/drawing/2014/main" id="{AC91AC9A-5EDA-44E7-8431-94412AAA258A}"/>
              </a:ext>
            </a:extLst>
          </p:cNvPr>
          <p:cNvPicPr/>
          <p:nvPr/>
        </p:nvPicPr>
        <p:blipFill>
          <a:blip r:embed="rId4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245" y="5061199"/>
            <a:ext cx="838200" cy="126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A6D7D6E5-BDC6-4406-84E1-58E269BAC73C}"/>
              </a:ext>
            </a:extLst>
          </p:cNvPr>
          <p:cNvSpPr/>
          <p:nvPr/>
        </p:nvSpPr>
        <p:spPr>
          <a:xfrm>
            <a:off x="5157065" y="1396735"/>
            <a:ext cx="1035115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惯性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3E126A2F-EC09-46D2-A748-2EE57D532218}"/>
              </a:ext>
            </a:extLst>
          </p:cNvPr>
          <p:cNvSpPr/>
          <p:nvPr/>
        </p:nvSpPr>
        <p:spPr>
          <a:xfrm>
            <a:off x="1391194" y="2206924"/>
            <a:ext cx="1294497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摩擦力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E5F1D21-924C-4C82-BD89-AD1BD23CD71D}"/>
              </a:ext>
            </a:extLst>
          </p:cNvPr>
          <p:cNvSpPr/>
          <p:nvPr/>
        </p:nvSpPr>
        <p:spPr>
          <a:xfrm>
            <a:off x="6507215" y="4226448"/>
            <a:ext cx="1035115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zh-CN" altLang="en-US" sz="2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26839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E:\李燃\教师教学用书\2012人教教师用书项目\ppt\物理\图标.png">
            <a:extLst>
              <a:ext uri="{FF2B5EF4-FFF2-40B4-BE49-F238E27FC236}">
                <a16:creationId xmlns:a16="http://schemas.microsoft.com/office/drawing/2014/main" id="{BE6A01B3-D5F0-4B2E-BF47-9F7B5C2DE6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142875"/>
            <a:ext cx="882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24">
            <a:extLst>
              <a:ext uri="{FF2B5EF4-FFF2-40B4-BE49-F238E27FC236}">
                <a16:creationId xmlns:a16="http://schemas.microsoft.com/office/drawing/2014/main" id="{C194F982-BD7C-47DB-8803-CBBFB6855171}"/>
              </a:ext>
            </a:extLst>
          </p:cNvPr>
          <p:cNvSpPr txBox="1"/>
          <p:nvPr/>
        </p:nvSpPr>
        <p:spPr>
          <a:xfrm>
            <a:off x="412946" y="454724"/>
            <a:ext cx="2353529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en-US" altLang="zh-CN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受力分析</a:t>
            </a:r>
          </a:p>
        </p:txBody>
      </p:sp>
      <p:sp>
        <p:nvSpPr>
          <p:cNvPr id="4" name="Text Box 24">
            <a:extLst>
              <a:ext uri="{FF2B5EF4-FFF2-40B4-BE49-F238E27FC236}">
                <a16:creationId xmlns:a16="http://schemas.microsoft.com/office/drawing/2014/main" id="{D36F639C-864A-4876-A8E1-3D3BD4D79708}"/>
              </a:ext>
            </a:extLst>
          </p:cNvPr>
          <p:cNvSpPr txBox="1"/>
          <p:nvPr/>
        </p:nvSpPr>
        <p:spPr>
          <a:xfrm>
            <a:off x="2427823" y="1133745"/>
            <a:ext cx="4288353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受力分析的步骤和方法</a:t>
            </a:r>
          </a:p>
        </p:txBody>
      </p:sp>
      <p:graphicFrame>
        <p:nvGraphicFramePr>
          <p:cNvPr id="6" name="图示 5">
            <a:extLst>
              <a:ext uri="{FF2B5EF4-FFF2-40B4-BE49-F238E27FC236}">
                <a16:creationId xmlns:a16="http://schemas.microsoft.com/office/drawing/2014/main" id="{77ACBACE-DFEE-42FC-A4C2-F7931D3916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95845991"/>
              </p:ext>
            </p:extLst>
          </p:nvPr>
        </p:nvGraphicFramePr>
        <p:xfrm>
          <a:off x="-198530" y="1812766"/>
          <a:ext cx="9046005" cy="47665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id="{34670730-61F9-41F0-BF5B-EEF51F2F6ECE}"/>
              </a:ext>
            </a:extLst>
          </p:cNvPr>
          <p:cNvSpPr txBox="1"/>
          <p:nvPr/>
        </p:nvSpPr>
        <p:spPr>
          <a:xfrm>
            <a:off x="402518" y="4717949"/>
            <a:ext cx="2723823" cy="1705403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            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小贴士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重力肯定有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弹力看四周，形变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才</a:t>
            </a:r>
            <a:r>
              <a:rPr lang="zh-CN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存在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分析摩擦力，看看运动否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52EBE1F-6268-497A-91B7-9E588D587DEA}"/>
              </a:ext>
            </a:extLst>
          </p:cNvPr>
          <p:cNvSpPr txBox="1"/>
          <p:nvPr/>
        </p:nvSpPr>
        <p:spPr>
          <a:xfrm>
            <a:off x="6462210" y="2393885"/>
            <a:ext cx="1800493" cy="1289905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        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小贴士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弹力：消除法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摩擦力：假设法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80903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6E949FE-B77C-43C8-A418-90D9214268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graphicEl>
                                              <a:dgm id="{26E949FE-B77C-43C8-A418-90D9214268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graphicEl>
                                              <a:dgm id="{26E949FE-B77C-43C8-A418-90D9214268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graphicEl>
                                              <a:dgm id="{26E949FE-B77C-43C8-A418-90D9214268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B972628-5D19-419D-A7C2-69C683C75A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graphicEl>
                                              <a:dgm id="{7B972628-5D19-419D-A7C2-69C683C75A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graphicEl>
                                              <a:dgm id="{7B972628-5D19-419D-A7C2-69C683C75A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graphicEl>
                                              <a:dgm id="{7B972628-5D19-419D-A7C2-69C683C75A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279E92C-7FEF-421D-98AF-5E679F2E4C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graphicEl>
                                              <a:dgm id="{1279E92C-7FEF-421D-98AF-5E679F2E4C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graphicEl>
                                              <a:dgm id="{1279E92C-7FEF-421D-98AF-5E679F2E4C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graphicEl>
                                              <a:dgm id="{1279E92C-7FEF-421D-98AF-5E679F2E4C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9FF8BF9-4C7A-42EA-ADF1-6F1665075C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graphicEl>
                                              <a:dgm id="{39FF8BF9-4C7A-42EA-ADF1-6F1665075C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graphicEl>
                                              <a:dgm id="{39FF8BF9-4C7A-42EA-ADF1-6F1665075C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graphicEl>
                                              <a:dgm id="{39FF8BF9-4C7A-42EA-ADF1-6F1665075C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4F9C625-9E78-4185-8DDA-9DB6019EB0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>
                                            <p:graphicEl>
                                              <a:dgm id="{54F9C625-9E78-4185-8DDA-9DB6019EB0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graphicEl>
                                              <a:dgm id="{54F9C625-9E78-4185-8DDA-9DB6019EB0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graphicEl>
                                              <a:dgm id="{54F9C625-9E78-4185-8DDA-9DB6019EB0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C527B86-AA26-4A43-95FE-1029807A54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>
                                            <p:graphicEl>
                                              <a:dgm id="{6C527B86-AA26-4A43-95FE-1029807A54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>
                                            <p:graphicEl>
                                              <a:dgm id="{6C527B86-AA26-4A43-95FE-1029807A54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>
                                            <p:graphicEl>
                                              <a:dgm id="{6C527B86-AA26-4A43-95FE-1029807A54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0B06938-F857-4ADD-BC63-D78FBEF8F5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">
                                            <p:graphicEl>
                                              <a:dgm id="{60B06938-F857-4ADD-BC63-D78FBEF8F52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>
                                            <p:graphicEl>
                                              <a:dgm id="{60B06938-F857-4ADD-BC63-D78FBEF8F5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>
                                            <p:graphicEl>
                                              <a:dgm id="{60B06938-F857-4ADD-BC63-D78FBEF8F5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1EE68AC-F51E-4C9D-AFF1-058FAFE113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">
                                            <p:graphicEl>
                                              <a:dgm id="{B1EE68AC-F51E-4C9D-AFF1-058FAFE113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graphicEl>
                                              <a:dgm id="{B1EE68AC-F51E-4C9D-AFF1-058FAFE113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>
                                            <p:graphicEl>
                                              <a:dgm id="{B1EE68AC-F51E-4C9D-AFF1-058FAFE113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0966923-3657-4FA9-AA77-E11A74377F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">
                                            <p:graphicEl>
                                              <a:dgm id="{50966923-3657-4FA9-AA77-E11A74377F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>
                                            <p:graphicEl>
                                              <a:dgm id="{50966923-3657-4FA9-AA77-E11A74377F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">
                                            <p:graphicEl>
                                              <a:dgm id="{50966923-3657-4FA9-AA77-E11A74377F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C096E5F-8655-4E05-9DB4-A4E96EE10E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6">
                                            <p:graphicEl>
                                              <a:dgm id="{9C096E5F-8655-4E05-9DB4-A4E96EE10E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>
                                            <p:graphicEl>
                                              <a:dgm id="{9C096E5F-8655-4E05-9DB4-A4E96EE10E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">
                                            <p:graphicEl>
                                              <a:dgm id="{9C096E5F-8655-4E05-9DB4-A4E96EE10E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B23C613-F3E0-4E4B-B1F2-F43D2F5B6B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6">
                                            <p:graphicEl>
                                              <a:dgm id="{FB23C613-F3E0-4E4B-B1F2-F43D2F5B6B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">
                                            <p:graphicEl>
                                              <a:dgm id="{FB23C613-F3E0-4E4B-B1F2-F43D2F5B6B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">
                                            <p:graphicEl>
                                              <a:dgm id="{FB23C613-F3E0-4E4B-B1F2-F43D2F5B6B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8177201-C976-4E6B-B8D6-884E44D3AC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6">
                                            <p:graphicEl>
                                              <a:dgm id="{98177201-C976-4E6B-B8D6-884E44D3AC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">
                                            <p:graphicEl>
                                              <a:dgm id="{98177201-C976-4E6B-B8D6-884E44D3AC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">
                                            <p:graphicEl>
                                              <a:dgm id="{98177201-C976-4E6B-B8D6-884E44D3AC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40BBA12-3340-44AA-AFC6-D2979689EB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6">
                                            <p:graphicEl>
                                              <a:dgm id="{F40BBA12-3340-44AA-AFC6-D2979689EB4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">
                                            <p:graphicEl>
                                              <a:dgm id="{F40BBA12-3340-44AA-AFC6-D2979689EB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">
                                            <p:graphicEl>
                                              <a:dgm id="{F40BBA12-3340-44AA-AFC6-D2979689EB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C8EADA7-DA2A-4F82-895C-433EFD3FA1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6">
                                            <p:graphicEl>
                                              <a:dgm id="{4C8EADA7-DA2A-4F82-895C-433EFD3FA13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6">
                                            <p:graphicEl>
                                              <a:dgm id="{4C8EADA7-DA2A-4F82-895C-433EFD3FA1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6">
                                            <p:graphicEl>
                                              <a:dgm id="{4C8EADA7-DA2A-4F82-895C-433EFD3FA1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  <p:bldP spid="5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E:\李燃\教师教学用书\2012人教教师用书项目\ppt\物理\图标.png">
            <a:extLst>
              <a:ext uri="{FF2B5EF4-FFF2-40B4-BE49-F238E27FC236}">
                <a16:creationId xmlns:a16="http://schemas.microsoft.com/office/drawing/2014/main" id="{3F445653-463F-44EE-9C96-7C0DB7D968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142875"/>
            <a:ext cx="882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24">
            <a:extLst>
              <a:ext uri="{FF2B5EF4-FFF2-40B4-BE49-F238E27FC236}">
                <a16:creationId xmlns:a16="http://schemas.microsoft.com/office/drawing/2014/main" id="{0E11AADA-DDF2-43EA-8949-4BED495B6F22}"/>
              </a:ext>
            </a:extLst>
          </p:cNvPr>
          <p:cNvSpPr txBox="1"/>
          <p:nvPr/>
        </p:nvSpPr>
        <p:spPr>
          <a:xfrm>
            <a:off x="412946" y="454724"/>
            <a:ext cx="2353529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en-US" altLang="zh-CN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受力分析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FC5CEC4-D3BF-4BD7-8DD0-ECAA3CCFF034}"/>
              </a:ext>
            </a:extLst>
          </p:cNvPr>
          <p:cNvSpPr/>
          <p:nvPr/>
        </p:nvSpPr>
        <p:spPr>
          <a:xfrm>
            <a:off x="4018002" y="1350263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kern="100" dirty="0">
                <a:solidFill>
                  <a:srgbClr val="E585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整体法</a:t>
            </a:r>
            <a:endParaRPr lang="zh-CN" altLang="en-US" sz="2400" b="1" dirty="0">
              <a:solidFill>
                <a:srgbClr val="E5851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A5289CB-566F-4486-803F-75315BA9A090}"/>
              </a:ext>
            </a:extLst>
          </p:cNvPr>
          <p:cNvSpPr/>
          <p:nvPr/>
        </p:nvSpPr>
        <p:spPr>
          <a:xfrm>
            <a:off x="2850288" y="3203976"/>
            <a:ext cx="900100" cy="315035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A</a:t>
            </a:r>
            <a:endParaRPr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AC58EDC-6D59-4B2C-90C5-1D052BEE12F0}"/>
              </a:ext>
            </a:extLst>
          </p:cNvPr>
          <p:cNvSpPr/>
          <p:nvPr/>
        </p:nvSpPr>
        <p:spPr>
          <a:xfrm>
            <a:off x="2993995" y="2888941"/>
            <a:ext cx="612685" cy="315035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B</a:t>
            </a:r>
            <a:endParaRPr lang="zh-CN" altLang="en-US" dirty="0"/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23E3A463-E2A1-4227-AA98-A89C2950F237}"/>
              </a:ext>
            </a:extLst>
          </p:cNvPr>
          <p:cNvCxnSpPr/>
          <p:nvPr/>
        </p:nvCxnSpPr>
        <p:spPr>
          <a:xfrm>
            <a:off x="2220218" y="3519011"/>
            <a:ext cx="211668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矩形 9">
            <a:extLst>
              <a:ext uri="{FF2B5EF4-FFF2-40B4-BE49-F238E27FC236}">
                <a16:creationId xmlns:a16="http://schemas.microsoft.com/office/drawing/2014/main" id="{B22B62CB-2545-402D-BD41-87107DF0FDDB}"/>
              </a:ext>
            </a:extLst>
          </p:cNvPr>
          <p:cNvSpPr/>
          <p:nvPr/>
        </p:nvSpPr>
        <p:spPr>
          <a:xfrm>
            <a:off x="5820250" y="3203976"/>
            <a:ext cx="900100" cy="315035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A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4F46B1B-301C-43AB-8684-CCC034E49BC2}"/>
              </a:ext>
            </a:extLst>
          </p:cNvPr>
          <p:cNvSpPr/>
          <p:nvPr/>
        </p:nvSpPr>
        <p:spPr>
          <a:xfrm>
            <a:off x="6732240" y="3203975"/>
            <a:ext cx="612685" cy="315035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B</a:t>
            </a:r>
            <a:endParaRPr lang="zh-CN" altLang="en-US" dirty="0"/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1D4B9BE4-D158-4E37-BB03-B80F4AE411B7}"/>
              </a:ext>
            </a:extLst>
          </p:cNvPr>
          <p:cNvCxnSpPr>
            <a:cxnSpLocks/>
          </p:cNvCxnSpPr>
          <p:nvPr/>
        </p:nvCxnSpPr>
        <p:spPr>
          <a:xfrm>
            <a:off x="5190180" y="3519011"/>
            <a:ext cx="2835683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301A9AC5-CD2D-43BB-9C35-1658B87F1FAF}"/>
              </a:ext>
            </a:extLst>
          </p:cNvPr>
          <p:cNvCxnSpPr>
            <a:endCxn id="6" idx="1"/>
          </p:cNvCxnSpPr>
          <p:nvPr/>
        </p:nvCxnSpPr>
        <p:spPr>
          <a:xfrm>
            <a:off x="1725163" y="3361492"/>
            <a:ext cx="1125125" cy="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32558EDF-0DC7-4824-8DBC-96CCA94EC5DF}"/>
              </a:ext>
            </a:extLst>
          </p:cNvPr>
          <p:cNvSpPr txBox="1"/>
          <p:nvPr/>
        </p:nvSpPr>
        <p:spPr>
          <a:xfrm>
            <a:off x="2466635" y="2965014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</a:t>
            </a:r>
            <a:r>
              <a:rPr lang="en-US" altLang="zh-CN" b="1" baseline="-25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</a:t>
            </a:r>
            <a:endParaRPr lang="zh-CN" altLang="en-US" b="1" baseline="-25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786F6477-D653-4201-9C7A-D9628F6C327E}"/>
              </a:ext>
            </a:extLst>
          </p:cNvPr>
          <p:cNvCxnSpPr/>
          <p:nvPr/>
        </p:nvCxnSpPr>
        <p:spPr>
          <a:xfrm>
            <a:off x="4683235" y="3357785"/>
            <a:ext cx="1125125" cy="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DC34C31F-E61C-46EC-A9EB-A265A6C5453E}"/>
              </a:ext>
            </a:extLst>
          </p:cNvPr>
          <p:cNvSpPr txBox="1"/>
          <p:nvPr/>
        </p:nvSpPr>
        <p:spPr>
          <a:xfrm>
            <a:off x="5409560" y="2939872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</a:t>
            </a:r>
            <a:r>
              <a:rPr lang="en-US" altLang="zh-CN" b="1" baseline="-25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2</a:t>
            </a:r>
            <a:endParaRPr lang="zh-CN" altLang="en-US" b="1" baseline="-25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B7149DBF-F2EF-44FA-AC0D-70A085158D07}"/>
              </a:ext>
            </a:extLst>
          </p:cNvPr>
          <p:cNvSpPr/>
          <p:nvPr/>
        </p:nvSpPr>
        <p:spPr>
          <a:xfrm>
            <a:off x="1196625" y="4252736"/>
            <a:ext cx="727635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在同一水平面上，有表面粗糙程度相同、质量不同的</a:t>
            </a:r>
            <a:endParaRPr lang="en-US" altLang="zh-CN" sz="24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zh-CN" altLang="en-US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两个物块。按照甲、乙两种方式放置。分别在水平力</a:t>
            </a:r>
            <a:endParaRPr lang="en-US" altLang="zh-CN" sz="24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</a:t>
            </a:r>
            <a:r>
              <a:rPr lang="en-US" altLang="zh-CN" sz="2400" kern="100" baseline="-25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</a:t>
            </a:r>
            <a:r>
              <a:rPr lang="en-US" altLang="zh-CN" sz="2400" kern="100" baseline="-25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en-US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的作用下，做匀速直线运动，则</a:t>
            </a: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</a:t>
            </a:r>
            <a:r>
              <a:rPr lang="en-US" altLang="zh-CN" sz="2400" kern="100" baseline="-25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en-US" altLang="zh-CN" sz="2400" u="sng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         </a:t>
            </a: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</a:t>
            </a:r>
            <a:r>
              <a:rPr lang="en-US" altLang="zh-CN" sz="2400" kern="100" baseline="-25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</a:p>
          <a:p>
            <a:r>
              <a:rPr lang="zh-CN" altLang="en-US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（选填“大于”、“小于”或“等于”）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9313E013-142F-4D6E-8D69-9B42D1BF7371}"/>
              </a:ext>
            </a:extLst>
          </p:cNvPr>
          <p:cNvSpPr/>
          <p:nvPr/>
        </p:nvSpPr>
        <p:spPr>
          <a:xfrm>
            <a:off x="3086835" y="3649379"/>
            <a:ext cx="38170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甲                                              乙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0D5FDF28-8FD8-4784-A46A-61D190D83B7A}"/>
              </a:ext>
            </a:extLst>
          </p:cNvPr>
          <p:cNvSpPr/>
          <p:nvPr/>
        </p:nvSpPr>
        <p:spPr>
          <a:xfrm>
            <a:off x="6903906" y="5037566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等于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81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4">
            <a:extLst>
              <a:ext uri="{FF2B5EF4-FFF2-40B4-BE49-F238E27FC236}">
                <a16:creationId xmlns:a16="http://schemas.microsoft.com/office/drawing/2014/main" id="{D1FB302C-0379-4520-9781-1DD27525522B}"/>
              </a:ext>
            </a:extLst>
          </p:cNvPr>
          <p:cNvSpPr txBox="1"/>
          <p:nvPr/>
        </p:nvSpPr>
        <p:spPr>
          <a:xfrm>
            <a:off x="412946" y="454724"/>
            <a:ext cx="2353529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en-US" altLang="zh-CN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受力分析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478757E9-4333-4BD0-8F80-2927D0ADCBF8}"/>
              </a:ext>
            </a:extLst>
          </p:cNvPr>
          <p:cNvSpPr/>
          <p:nvPr/>
        </p:nvSpPr>
        <p:spPr>
          <a:xfrm>
            <a:off x="2940784" y="1583795"/>
            <a:ext cx="3262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400" b="1" kern="100" dirty="0">
                <a:solidFill>
                  <a:srgbClr val="E585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用“消除法”分析弹力</a:t>
            </a:r>
            <a:endParaRPr lang="zh-CN" altLang="en-US" sz="2400" b="1" dirty="0">
              <a:solidFill>
                <a:srgbClr val="E5851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09554F62-2991-44D0-A911-9B724D0668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7658" y="4007737"/>
            <a:ext cx="1143000" cy="595313"/>
          </a:xfrm>
          <a:prstGeom prst="rtTriangle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6" name="Group 3">
            <a:extLst>
              <a:ext uri="{FF2B5EF4-FFF2-40B4-BE49-F238E27FC236}">
                <a16:creationId xmlns:a16="http://schemas.microsoft.com/office/drawing/2014/main" id="{90C211AA-6AF6-4E6C-88C3-C339FDB45FFF}"/>
              </a:ext>
            </a:extLst>
          </p:cNvPr>
          <p:cNvGrpSpPr>
            <a:grpSpLocks/>
          </p:cNvGrpSpPr>
          <p:nvPr/>
        </p:nvGrpSpPr>
        <p:grpSpPr bwMode="auto">
          <a:xfrm>
            <a:off x="3017713" y="3605306"/>
            <a:ext cx="666750" cy="700088"/>
            <a:chOff x="6660" y="5028"/>
            <a:chExt cx="1050" cy="1101"/>
          </a:xfrm>
        </p:grpSpPr>
        <p:sp>
          <p:nvSpPr>
            <p:cNvPr id="7" name="Oval 4">
              <a:extLst>
                <a:ext uri="{FF2B5EF4-FFF2-40B4-BE49-F238E27FC236}">
                  <a16:creationId xmlns:a16="http://schemas.microsoft.com/office/drawing/2014/main" id="{9B73FAC9-A652-4F5A-9054-509B7DE4EA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30" y="5949"/>
              <a:ext cx="180" cy="18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Line 5">
              <a:extLst>
                <a:ext uri="{FF2B5EF4-FFF2-40B4-BE49-F238E27FC236}">
                  <a16:creationId xmlns:a16="http://schemas.microsoft.com/office/drawing/2014/main" id="{AB3AB198-6BE2-4F3D-9815-4390446BE3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7005" y="5194"/>
              <a:ext cx="555" cy="7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Line 6">
              <a:extLst>
                <a:ext uri="{FF2B5EF4-FFF2-40B4-BE49-F238E27FC236}">
                  <a16:creationId xmlns:a16="http://schemas.microsoft.com/office/drawing/2014/main" id="{CA4DDBE5-38DB-4029-806E-73F3A02A71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60" y="5194"/>
              <a:ext cx="72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Line 7">
              <a:extLst>
                <a:ext uri="{FF2B5EF4-FFF2-40B4-BE49-F238E27FC236}">
                  <a16:creationId xmlns:a16="http://schemas.microsoft.com/office/drawing/2014/main" id="{26026DFF-A250-4568-B38E-1E78733C72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735" y="5028"/>
              <a:ext cx="180" cy="15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Line 8">
              <a:extLst>
                <a:ext uri="{FF2B5EF4-FFF2-40B4-BE49-F238E27FC236}">
                  <a16:creationId xmlns:a16="http://schemas.microsoft.com/office/drawing/2014/main" id="{E8F9A9EF-A979-4CF0-A181-150AAF7C13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975" y="5028"/>
              <a:ext cx="180" cy="15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Line 9">
              <a:extLst>
                <a:ext uri="{FF2B5EF4-FFF2-40B4-BE49-F238E27FC236}">
                  <a16:creationId xmlns:a16="http://schemas.microsoft.com/office/drawing/2014/main" id="{4A901B1F-B782-4EFF-8B8E-F370BBB8E2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215" y="5028"/>
              <a:ext cx="180" cy="15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3" name="矩形 12">
            <a:extLst>
              <a:ext uri="{FF2B5EF4-FFF2-40B4-BE49-F238E27FC236}">
                <a16:creationId xmlns:a16="http://schemas.microsoft.com/office/drawing/2014/main" id="{55537DD0-4B99-46A3-AEE6-E9CD53E527D0}"/>
              </a:ext>
            </a:extLst>
          </p:cNvPr>
          <p:cNvSpPr/>
          <p:nvPr/>
        </p:nvSpPr>
        <p:spPr>
          <a:xfrm>
            <a:off x="2591780" y="2537471"/>
            <a:ext cx="43396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用细线吊起小球，当小球静止时受力情况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0751FF22-B177-4A34-9923-A58D747FC2A6}"/>
              </a:ext>
            </a:extLst>
          </p:cNvPr>
          <p:cNvGrpSpPr/>
          <p:nvPr/>
        </p:nvGrpSpPr>
        <p:grpSpPr>
          <a:xfrm>
            <a:off x="3207305" y="4248166"/>
            <a:ext cx="418795" cy="881996"/>
            <a:chOff x="3183764" y="4008777"/>
            <a:chExt cx="418795" cy="881996"/>
          </a:xfrm>
        </p:grpSpPr>
        <p:cxnSp>
          <p:nvCxnSpPr>
            <p:cNvPr id="15" name="直接箭头连接符 14">
              <a:extLst>
                <a:ext uri="{FF2B5EF4-FFF2-40B4-BE49-F238E27FC236}">
                  <a16:creationId xmlns:a16="http://schemas.microsoft.com/office/drawing/2014/main" id="{2D1C538E-3994-4DB7-95E6-81B11EE795FE}"/>
                </a:ext>
              </a:extLst>
            </p:cNvPr>
            <p:cNvCxnSpPr>
              <a:cxnSpLocks/>
            </p:cNvCxnSpPr>
            <p:nvPr/>
          </p:nvCxnSpPr>
          <p:spPr>
            <a:xfrm>
              <a:off x="3600248" y="4008777"/>
              <a:ext cx="2311" cy="837766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0E17B81E-0CF4-4F1F-9817-EB135CA4E7F2}"/>
                </a:ext>
              </a:extLst>
            </p:cNvPr>
            <p:cNvSpPr txBox="1"/>
            <p:nvPr/>
          </p:nvSpPr>
          <p:spPr>
            <a:xfrm>
              <a:off x="3183764" y="4521441"/>
              <a:ext cx="3642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4A7EBB"/>
                  </a:solidFill>
                </a:rPr>
                <a:t>G</a:t>
              </a:r>
              <a:endParaRPr lang="zh-CN" altLang="en-US" dirty="0">
                <a:solidFill>
                  <a:srgbClr val="4A7EBB"/>
                </a:solidFill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724F3BAC-1E9C-41DF-B5ED-560F985FC422}"/>
              </a:ext>
            </a:extLst>
          </p:cNvPr>
          <p:cNvGrpSpPr/>
          <p:nvPr/>
        </p:nvGrpSpPr>
        <p:grpSpPr>
          <a:xfrm>
            <a:off x="2885084" y="3669569"/>
            <a:ext cx="748044" cy="578597"/>
            <a:chOff x="3383997" y="2926690"/>
            <a:chExt cx="748044" cy="578597"/>
          </a:xfrm>
        </p:grpSpPr>
        <p:cxnSp>
          <p:nvCxnSpPr>
            <p:cNvPr id="19" name="直接箭头连接符 18">
              <a:extLst>
                <a:ext uri="{FF2B5EF4-FFF2-40B4-BE49-F238E27FC236}">
                  <a16:creationId xmlns:a16="http://schemas.microsoft.com/office/drawing/2014/main" id="{997A98C2-5DA1-4F9A-9C6A-415FFC25380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751041" y="2985219"/>
              <a:ext cx="381000" cy="520068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4627D259-A374-411F-B24B-FC12ED362296}"/>
                </a:ext>
              </a:extLst>
            </p:cNvPr>
            <p:cNvSpPr txBox="1"/>
            <p:nvPr/>
          </p:nvSpPr>
          <p:spPr>
            <a:xfrm>
              <a:off x="3383997" y="2926690"/>
              <a:ext cx="4796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</a:t>
              </a:r>
              <a:r>
                <a:rPr lang="zh-CN" altLang="en-US" baseline="-250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拉</a:t>
              </a:r>
            </a:p>
          </p:txBody>
        </p:sp>
      </p:grpSp>
      <p:sp>
        <p:nvSpPr>
          <p:cNvPr id="23" name="AutoShape 2">
            <a:extLst>
              <a:ext uri="{FF2B5EF4-FFF2-40B4-BE49-F238E27FC236}">
                <a16:creationId xmlns:a16="http://schemas.microsoft.com/office/drawing/2014/main" id="{F9EBFAE9-F22E-4E4D-AB2C-6A97273F2A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9945" y="4007736"/>
            <a:ext cx="1143000" cy="595313"/>
          </a:xfrm>
          <a:prstGeom prst="rtTriangle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7" name="Group 3">
            <a:extLst>
              <a:ext uri="{FF2B5EF4-FFF2-40B4-BE49-F238E27FC236}">
                <a16:creationId xmlns:a16="http://schemas.microsoft.com/office/drawing/2014/main" id="{8FFE67E5-252E-4F31-85AB-802FD41C1B63}"/>
              </a:ext>
            </a:extLst>
          </p:cNvPr>
          <p:cNvGrpSpPr>
            <a:grpSpLocks/>
          </p:cNvGrpSpPr>
          <p:nvPr/>
        </p:nvGrpSpPr>
        <p:grpSpPr bwMode="auto">
          <a:xfrm>
            <a:off x="5384695" y="3564015"/>
            <a:ext cx="666750" cy="700088"/>
            <a:chOff x="6660" y="5028"/>
            <a:chExt cx="1050" cy="1101"/>
          </a:xfrm>
        </p:grpSpPr>
        <p:sp>
          <p:nvSpPr>
            <p:cNvPr id="28" name="Oval 4">
              <a:extLst>
                <a:ext uri="{FF2B5EF4-FFF2-40B4-BE49-F238E27FC236}">
                  <a16:creationId xmlns:a16="http://schemas.microsoft.com/office/drawing/2014/main" id="{8219FA45-428F-4D80-AF97-C39A8F1FF8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30" y="5949"/>
              <a:ext cx="180" cy="18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Line 5">
              <a:extLst>
                <a:ext uri="{FF2B5EF4-FFF2-40B4-BE49-F238E27FC236}">
                  <a16:creationId xmlns:a16="http://schemas.microsoft.com/office/drawing/2014/main" id="{DA371FF3-A384-443E-9CF7-F24ADA8A35B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7005" y="5194"/>
              <a:ext cx="555" cy="7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Line 6">
              <a:extLst>
                <a:ext uri="{FF2B5EF4-FFF2-40B4-BE49-F238E27FC236}">
                  <a16:creationId xmlns:a16="http://schemas.microsoft.com/office/drawing/2014/main" id="{3212326D-2666-47EB-B3CE-64035DCDF6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60" y="5194"/>
              <a:ext cx="72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Line 7">
              <a:extLst>
                <a:ext uri="{FF2B5EF4-FFF2-40B4-BE49-F238E27FC236}">
                  <a16:creationId xmlns:a16="http://schemas.microsoft.com/office/drawing/2014/main" id="{83D6B54E-42FA-4B31-9196-A4EA5F1108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735" y="5028"/>
              <a:ext cx="180" cy="15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Line 8">
              <a:extLst>
                <a:ext uri="{FF2B5EF4-FFF2-40B4-BE49-F238E27FC236}">
                  <a16:creationId xmlns:a16="http://schemas.microsoft.com/office/drawing/2014/main" id="{D77C1B23-F72D-4B4A-9C28-6FA9DDA4FA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975" y="5028"/>
              <a:ext cx="180" cy="15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Line 9">
              <a:extLst>
                <a:ext uri="{FF2B5EF4-FFF2-40B4-BE49-F238E27FC236}">
                  <a16:creationId xmlns:a16="http://schemas.microsoft.com/office/drawing/2014/main" id="{04D13AB2-E514-4B1C-9199-29A021D87B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215" y="5028"/>
              <a:ext cx="180" cy="15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cxnSp>
        <p:nvCxnSpPr>
          <p:cNvPr id="35" name="直接箭头连接符 34">
            <a:extLst>
              <a:ext uri="{FF2B5EF4-FFF2-40B4-BE49-F238E27FC236}">
                <a16:creationId xmlns:a16="http://schemas.microsoft.com/office/drawing/2014/main" id="{996FDE5B-3290-4641-9BE0-E962B09D7D96}"/>
              </a:ext>
            </a:extLst>
          </p:cNvPr>
          <p:cNvCxnSpPr>
            <a:stCxn id="7" idx="0"/>
          </p:cNvCxnSpPr>
          <p:nvPr/>
        </p:nvCxnSpPr>
        <p:spPr>
          <a:xfrm flipV="1">
            <a:off x="3627313" y="3785326"/>
            <a:ext cx="425515" cy="40561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6" name="文本框 35">
            <a:extLst>
              <a:ext uri="{FF2B5EF4-FFF2-40B4-BE49-F238E27FC236}">
                <a16:creationId xmlns:a16="http://schemas.microsoft.com/office/drawing/2014/main" id="{E33A2DCA-5EF6-4B94-AB74-73E4A4BF1ED0}"/>
              </a:ext>
            </a:extLst>
          </p:cNvPr>
          <p:cNvSpPr txBox="1"/>
          <p:nvPr/>
        </p:nvSpPr>
        <p:spPr>
          <a:xfrm>
            <a:off x="4079558" y="3618800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E5851B"/>
                </a:solidFill>
              </a:rPr>
              <a:t>F</a:t>
            </a:r>
            <a:r>
              <a:rPr lang="zh-CN" altLang="en-US" baseline="-25000" dirty="0">
                <a:solidFill>
                  <a:srgbClr val="E5851B"/>
                </a:solidFill>
              </a:rPr>
              <a:t>支</a:t>
            </a:r>
          </a:p>
        </p:txBody>
      </p:sp>
      <p:pic>
        <p:nvPicPr>
          <p:cNvPr id="37" name="Picture 9" descr="E:\李燃\教师教学用书\2012人教教师用书项目\ppt\物理\图标.png">
            <a:extLst>
              <a:ext uri="{FF2B5EF4-FFF2-40B4-BE49-F238E27FC236}">
                <a16:creationId xmlns:a16="http://schemas.microsoft.com/office/drawing/2014/main" id="{FDFE76BF-9D17-478F-A0FE-386C327DCF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142875"/>
            <a:ext cx="882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6954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3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3">
            <a:extLst>
              <a:ext uri="{FF2B5EF4-FFF2-40B4-BE49-F238E27FC236}">
                <a16:creationId xmlns:a16="http://schemas.microsoft.com/office/drawing/2014/main" id="{00F8596A-0403-4B2D-8866-88108D9BCB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7385" y="4149054"/>
            <a:ext cx="15144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24">
            <a:extLst>
              <a:ext uri="{FF2B5EF4-FFF2-40B4-BE49-F238E27FC236}">
                <a16:creationId xmlns:a16="http://schemas.microsoft.com/office/drawing/2014/main" id="{F6E23A70-4E5C-496B-BB3D-7250161603FD}"/>
              </a:ext>
            </a:extLst>
          </p:cNvPr>
          <p:cNvSpPr txBox="1"/>
          <p:nvPr/>
        </p:nvSpPr>
        <p:spPr>
          <a:xfrm>
            <a:off x="412946" y="454724"/>
            <a:ext cx="2353529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en-US" altLang="zh-CN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受力分析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52136CB-C6D9-45E0-80BF-032BBFDC84F3}"/>
              </a:ext>
            </a:extLst>
          </p:cNvPr>
          <p:cNvSpPr/>
          <p:nvPr/>
        </p:nvSpPr>
        <p:spPr>
          <a:xfrm>
            <a:off x="2940784" y="1583795"/>
            <a:ext cx="35702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400" b="1" kern="100" dirty="0">
                <a:solidFill>
                  <a:srgbClr val="E585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用“</a:t>
            </a:r>
            <a:r>
              <a:rPr lang="zh-CN" altLang="en-US" sz="2400" b="1" kern="100" dirty="0">
                <a:solidFill>
                  <a:srgbClr val="E585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假设</a:t>
            </a:r>
            <a:r>
              <a:rPr lang="zh-CN" altLang="zh-CN" sz="2400" b="1" kern="100" dirty="0">
                <a:solidFill>
                  <a:srgbClr val="E585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法”分析</a:t>
            </a:r>
            <a:r>
              <a:rPr lang="zh-CN" altLang="en-US" sz="2400" b="1" kern="100" dirty="0">
                <a:solidFill>
                  <a:srgbClr val="E585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摩擦</a:t>
            </a:r>
            <a:r>
              <a:rPr lang="zh-CN" altLang="zh-CN" sz="2400" b="1" kern="100" dirty="0">
                <a:solidFill>
                  <a:srgbClr val="E585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力</a:t>
            </a:r>
            <a:endParaRPr lang="zh-CN" altLang="en-US" sz="2400" b="1" dirty="0">
              <a:solidFill>
                <a:srgbClr val="E5851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BFCFE11-74C0-4698-A613-D9318F663AF2}"/>
              </a:ext>
            </a:extLst>
          </p:cNvPr>
          <p:cNvSpPr/>
          <p:nvPr/>
        </p:nvSpPr>
        <p:spPr>
          <a:xfrm>
            <a:off x="1648469" y="2581945"/>
            <a:ext cx="18123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zh-CN" altLang="en-US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随传送带一起匀速向右运动时受力情况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94A5D427-3BC7-4A76-AED6-ABFFF518DCF6}"/>
              </a:ext>
            </a:extLst>
          </p:cNvPr>
          <p:cNvGrpSpPr>
            <a:grpSpLocks/>
          </p:cNvGrpSpPr>
          <p:nvPr/>
        </p:nvGrpSpPr>
        <p:grpSpPr bwMode="auto">
          <a:xfrm>
            <a:off x="5697125" y="4403054"/>
            <a:ext cx="1143000" cy="593725"/>
            <a:chOff x="3060" y="10392"/>
            <a:chExt cx="1800" cy="936"/>
          </a:xfrm>
        </p:grpSpPr>
        <p:sp>
          <p:nvSpPr>
            <p:cNvPr id="7" name="Rectangle 4">
              <a:extLst>
                <a:ext uri="{FF2B5EF4-FFF2-40B4-BE49-F238E27FC236}">
                  <a16:creationId xmlns:a16="http://schemas.microsoft.com/office/drawing/2014/main" id="{49D0BEE5-AB89-4D48-B3A7-9A2485BA7F6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2499899">
              <a:off x="3600" y="10523"/>
              <a:ext cx="215" cy="18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AutoShape 5">
              <a:extLst>
                <a:ext uri="{FF2B5EF4-FFF2-40B4-BE49-F238E27FC236}">
                  <a16:creationId xmlns:a16="http://schemas.microsoft.com/office/drawing/2014/main" id="{0AD7946D-52EF-49C0-9591-03B170B2CB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0" y="10392"/>
              <a:ext cx="1800" cy="936"/>
            </a:xfrm>
            <a:prstGeom prst="rtTriangl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65746C73-AAF3-4EF2-943E-2EF9CF8FE5D7}"/>
              </a:ext>
            </a:extLst>
          </p:cNvPr>
          <p:cNvCxnSpPr/>
          <p:nvPr/>
        </p:nvCxnSpPr>
        <p:spPr>
          <a:xfrm flipV="1">
            <a:off x="2414065" y="3747558"/>
            <a:ext cx="0" cy="636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79">
            <a:extLst>
              <a:ext uri="{FF2B5EF4-FFF2-40B4-BE49-F238E27FC236}">
                <a16:creationId xmlns:a16="http://schemas.microsoft.com/office/drawing/2014/main" id="{53B1FE8D-C3FD-4BF8-A2E9-53A31EF70EB3}"/>
              </a:ext>
            </a:extLst>
          </p:cNvPr>
          <p:cNvSpPr txBox="1"/>
          <p:nvPr/>
        </p:nvSpPr>
        <p:spPr>
          <a:xfrm>
            <a:off x="2487296" y="3449754"/>
            <a:ext cx="44755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378">
              <a:defRPr/>
            </a:pPr>
            <a:r>
              <a:rPr lang="en-US" altLang="zh-CN" sz="2000" i="1" dirty="0">
                <a:solidFill>
                  <a:srgbClr val="4A7EBB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F</a:t>
            </a:r>
            <a:r>
              <a:rPr lang="zh-CN" altLang="en-US" sz="1050" dirty="0">
                <a:solidFill>
                  <a:srgbClr val="4A7EBB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支</a:t>
            </a:r>
            <a:endParaRPr lang="zh-CN" altLang="en-US" sz="2000" dirty="0">
              <a:solidFill>
                <a:srgbClr val="4A7EBB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76E85686-1141-43E9-8455-BCA4628B79D6}"/>
              </a:ext>
            </a:extLst>
          </p:cNvPr>
          <p:cNvGrpSpPr/>
          <p:nvPr/>
        </p:nvGrpSpPr>
        <p:grpSpPr>
          <a:xfrm>
            <a:off x="2398169" y="4384146"/>
            <a:ext cx="312906" cy="882318"/>
            <a:chOff x="2398169" y="4384146"/>
            <a:chExt cx="312906" cy="882318"/>
          </a:xfrm>
        </p:grpSpPr>
        <p:sp>
          <p:nvSpPr>
            <p:cNvPr id="11" name="TextBox 166">
              <a:extLst>
                <a:ext uri="{FF2B5EF4-FFF2-40B4-BE49-F238E27FC236}">
                  <a16:creationId xmlns:a16="http://schemas.microsoft.com/office/drawing/2014/main" id="{22093591-9E05-4041-BD83-8FB1620D22B1}"/>
                </a:ext>
              </a:extLst>
            </p:cNvPr>
            <p:cNvSpPr txBox="1"/>
            <p:nvPr/>
          </p:nvSpPr>
          <p:spPr>
            <a:xfrm>
              <a:off x="2398169" y="4866354"/>
              <a:ext cx="312906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b="1" i="1" dirty="0">
                  <a:solidFill>
                    <a:srgbClr val="C00000"/>
                  </a:solidFill>
                  <a:latin typeface="SimSun" panose="02010600030101010101" pitchFamily="2" charset="-122"/>
                </a:rPr>
                <a:t>G</a:t>
              </a:r>
              <a:endParaRPr lang="zh-CN" altLang="en-US" sz="2000" b="1" i="1" dirty="0">
                <a:solidFill>
                  <a:srgbClr val="C00000"/>
                </a:solidFill>
                <a:latin typeface="SimSun" panose="02010600030101010101" pitchFamily="2" charset="-122"/>
              </a:endParaRPr>
            </a:p>
          </p:txBody>
        </p:sp>
        <p:cxnSp>
          <p:nvCxnSpPr>
            <p:cNvPr id="13" name="直接箭头连接符 12">
              <a:extLst>
                <a:ext uri="{FF2B5EF4-FFF2-40B4-BE49-F238E27FC236}">
                  <a16:creationId xmlns:a16="http://schemas.microsoft.com/office/drawing/2014/main" id="{E52B3712-3855-49C9-9ABD-AE641534884C}"/>
                </a:ext>
              </a:extLst>
            </p:cNvPr>
            <p:cNvCxnSpPr/>
            <p:nvPr/>
          </p:nvCxnSpPr>
          <p:spPr>
            <a:xfrm>
              <a:off x="2411760" y="4384146"/>
              <a:ext cx="17463" cy="663575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04FBB855-6625-4DDF-9AF1-C8421D4686D7}"/>
              </a:ext>
            </a:extLst>
          </p:cNvPr>
          <p:cNvCxnSpPr/>
          <p:nvPr/>
        </p:nvCxnSpPr>
        <p:spPr>
          <a:xfrm>
            <a:off x="2411760" y="4384146"/>
            <a:ext cx="72008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8988859F-1211-4343-98BF-001964D77739}"/>
              </a:ext>
            </a:extLst>
          </p:cNvPr>
          <p:cNvCxnSpPr/>
          <p:nvPr/>
        </p:nvCxnSpPr>
        <p:spPr>
          <a:xfrm flipH="1">
            <a:off x="1648469" y="4384146"/>
            <a:ext cx="7497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9" name="矩形 18">
            <a:extLst>
              <a:ext uri="{FF2B5EF4-FFF2-40B4-BE49-F238E27FC236}">
                <a16:creationId xmlns:a16="http://schemas.microsoft.com/office/drawing/2014/main" id="{1E45EEC0-04D9-494D-8F31-4B98A26C119F}"/>
              </a:ext>
            </a:extLst>
          </p:cNvPr>
          <p:cNvSpPr/>
          <p:nvPr/>
        </p:nvSpPr>
        <p:spPr>
          <a:xfrm>
            <a:off x="5362471" y="2720444"/>
            <a:ext cx="18123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静止于斜面上的物块受力情况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7D1B1DB3-B8B9-443B-92F1-F05CB6EC155A}"/>
              </a:ext>
            </a:extLst>
          </p:cNvPr>
          <p:cNvGrpSpPr/>
          <p:nvPr/>
        </p:nvGrpSpPr>
        <p:grpSpPr>
          <a:xfrm>
            <a:off x="6112172" y="4545459"/>
            <a:ext cx="312906" cy="882318"/>
            <a:chOff x="2398169" y="4384146"/>
            <a:chExt cx="312906" cy="882318"/>
          </a:xfrm>
        </p:grpSpPr>
        <p:sp>
          <p:nvSpPr>
            <p:cNvPr id="21" name="TextBox 166">
              <a:extLst>
                <a:ext uri="{FF2B5EF4-FFF2-40B4-BE49-F238E27FC236}">
                  <a16:creationId xmlns:a16="http://schemas.microsoft.com/office/drawing/2014/main" id="{4B624532-2D7B-4932-9214-547A76F8D204}"/>
                </a:ext>
              </a:extLst>
            </p:cNvPr>
            <p:cNvSpPr txBox="1"/>
            <p:nvPr/>
          </p:nvSpPr>
          <p:spPr>
            <a:xfrm>
              <a:off x="2398169" y="4866354"/>
              <a:ext cx="312906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b="1" i="1" dirty="0">
                  <a:solidFill>
                    <a:srgbClr val="C00000"/>
                  </a:solidFill>
                  <a:latin typeface="SimSun" panose="02010600030101010101" pitchFamily="2" charset="-122"/>
                </a:rPr>
                <a:t>G</a:t>
              </a:r>
              <a:endParaRPr lang="zh-CN" altLang="en-US" sz="2000" b="1" i="1" dirty="0">
                <a:solidFill>
                  <a:srgbClr val="C00000"/>
                </a:solidFill>
                <a:latin typeface="SimSun" panose="02010600030101010101" pitchFamily="2" charset="-122"/>
              </a:endParaRPr>
            </a:p>
          </p:txBody>
        </p:sp>
        <p:cxnSp>
          <p:nvCxnSpPr>
            <p:cNvPr id="22" name="直接箭头连接符 21">
              <a:extLst>
                <a:ext uri="{FF2B5EF4-FFF2-40B4-BE49-F238E27FC236}">
                  <a16:creationId xmlns:a16="http://schemas.microsoft.com/office/drawing/2014/main" id="{1770BA7C-494D-4463-A6FA-63FA5096A35C}"/>
                </a:ext>
              </a:extLst>
            </p:cNvPr>
            <p:cNvCxnSpPr/>
            <p:nvPr/>
          </p:nvCxnSpPr>
          <p:spPr>
            <a:xfrm>
              <a:off x="2411760" y="4384146"/>
              <a:ext cx="17463" cy="663575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3AB2E012-2843-434A-A3AC-BECC22CA4310}"/>
              </a:ext>
            </a:extLst>
          </p:cNvPr>
          <p:cNvCxnSpPr>
            <a:cxnSpLocks/>
          </p:cNvCxnSpPr>
          <p:nvPr/>
        </p:nvCxnSpPr>
        <p:spPr>
          <a:xfrm flipV="1">
            <a:off x="6134494" y="3924055"/>
            <a:ext cx="376498" cy="62140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179">
            <a:extLst>
              <a:ext uri="{FF2B5EF4-FFF2-40B4-BE49-F238E27FC236}">
                <a16:creationId xmlns:a16="http://schemas.microsoft.com/office/drawing/2014/main" id="{9D03DB29-0EB9-4E4F-8658-481800DC901A}"/>
              </a:ext>
            </a:extLst>
          </p:cNvPr>
          <p:cNvSpPr txBox="1"/>
          <p:nvPr/>
        </p:nvSpPr>
        <p:spPr>
          <a:xfrm>
            <a:off x="6537018" y="3691426"/>
            <a:ext cx="44755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378">
              <a:defRPr/>
            </a:pPr>
            <a:r>
              <a:rPr lang="en-US" altLang="zh-CN" sz="2000" i="1" dirty="0">
                <a:solidFill>
                  <a:srgbClr val="4A7EBB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F</a:t>
            </a:r>
            <a:r>
              <a:rPr lang="zh-CN" altLang="en-US" sz="1050" dirty="0">
                <a:solidFill>
                  <a:srgbClr val="4A7EBB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支</a:t>
            </a:r>
            <a:endParaRPr lang="zh-CN" altLang="en-US" sz="2000" dirty="0">
              <a:solidFill>
                <a:srgbClr val="4A7EBB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B8D615FE-BE01-4749-9EC7-43440BF284BD}"/>
              </a:ext>
            </a:extLst>
          </p:cNvPr>
          <p:cNvGrpSpPr/>
          <p:nvPr/>
        </p:nvGrpSpPr>
        <p:grpSpPr>
          <a:xfrm>
            <a:off x="5189774" y="3924055"/>
            <a:ext cx="890367" cy="673608"/>
            <a:chOff x="5189774" y="3924055"/>
            <a:chExt cx="890367" cy="673608"/>
          </a:xfrm>
        </p:grpSpPr>
        <p:cxnSp>
          <p:nvCxnSpPr>
            <p:cNvPr id="26" name="直接箭头连接符 25">
              <a:extLst>
                <a:ext uri="{FF2B5EF4-FFF2-40B4-BE49-F238E27FC236}">
                  <a16:creationId xmlns:a16="http://schemas.microsoft.com/office/drawing/2014/main" id="{CF8449FF-E378-4672-988A-2AD41214BC40}"/>
                </a:ext>
              </a:extLst>
            </p:cNvPr>
            <p:cNvCxnSpPr>
              <a:stCxn id="7" idx="0"/>
            </p:cNvCxnSpPr>
            <p:nvPr/>
          </p:nvCxnSpPr>
          <p:spPr>
            <a:xfrm flipH="1" flipV="1">
              <a:off x="5362471" y="4234757"/>
              <a:ext cx="717670" cy="362906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43AD5486-3001-4F35-8601-E303B3028775}"/>
                </a:ext>
              </a:extLst>
            </p:cNvPr>
            <p:cNvSpPr txBox="1"/>
            <p:nvPr/>
          </p:nvSpPr>
          <p:spPr>
            <a:xfrm>
              <a:off x="5189774" y="3924055"/>
              <a:ext cx="2366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92D050"/>
                  </a:solidFill>
                </a:rPr>
                <a:t>f</a:t>
              </a:r>
              <a:endParaRPr lang="zh-CN" altLang="en-US" dirty="0">
                <a:solidFill>
                  <a:srgbClr val="92D050"/>
                </a:solidFill>
              </a:endParaRPr>
            </a:p>
          </p:txBody>
        </p:sp>
      </p:grpSp>
      <p:sp>
        <p:nvSpPr>
          <p:cNvPr id="30" name="矩形 29">
            <a:extLst>
              <a:ext uri="{FF2B5EF4-FFF2-40B4-BE49-F238E27FC236}">
                <a16:creationId xmlns:a16="http://schemas.microsoft.com/office/drawing/2014/main" id="{68A90CE9-1C30-4682-9AB3-6994A7557182}"/>
              </a:ext>
            </a:extLst>
          </p:cNvPr>
          <p:cNvSpPr/>
          <p:nvPr/>
        </p:nvSpPr>
        <p:spPr>
          <a:xfrm>
            <a:off x="1241630" y="5398275"/>
            <a:ext cx="24752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kern="100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假设</a:t>
            </a:r>
            <a:r>
              <a:rPr lang="en-US" altLang="zh-CN" b="1" kern="100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zh-CN" altLang="en-US" b="1" kern="100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在水平方向受到传送带给它的摩擦力，物块受力不平衡，无法匀速，故假设错误</a:t>
            </a:r>
            <a:endParaRPr lang="zh-CN" altLang="en-US" b="1" dirty="0">
              <a:solidFill>
                <a:schemeClr val="tx2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5A24383C-A290-4075-84AB-99137BA2358B}"/>
              </a:ext>
            </a:extLst>
          </p:cNvPr>
          <p:cNvSpPr/>
          <p:nvPr/>
        </p:nvSpPr>
        <p:spPr>
          <a:xfrm>
            <a:off x="5030987" y="5398275"/>
            <a:ext cx="24752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kern="100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假设物块不受摩擦力，物块受力不平衡，无法静止在斜面上，故假设错误</a:t>
            </a:r>
            <a:endParaRPr lang="zh-CN" altLang="en-US" b="1" dirty="0">
              <a:solidFill>
                <a:schemeClr val="tx2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2" name="Picture 9" descr="E:\李燃\教师教学用书\2012人教教师用书项目\ppt\物理\图标.png">
            <a:extLst>
              <a:ext uri="{FF2B5EF4-FFF2-40B4-BE49-F238E27FC236}">
                <a16:creationId xmlns:a16="http://schemas.microsoft.com/office/drawing/2014/main" id="{CF636723-0A21-48D6-8DC6-B7F24898E7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142875"/>
            <a:ext cx="882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9006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2" grpId="0"/>
      <p:bldP spid="19" grpId="0"/>
      <p:bldP spid="25" grpId="0"/>
      <p:bldP spid="30" grpId="0"/>
      <p:bldP spid="3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59" name="Text Box 24"/>
          <p:cNvSpPr txBox="1"/>
          <p:nvPr/>
        </p:nvSpPr>
        <p:spPr>
          <a:xfrm>
            <a:off x="412946" y="454724"/>
            <a:ext cx="2353529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en-US" altLang="zh-CN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受力分析</a:t>
            </a:r>
          </a:p>
        </p:txBody>
      </p:sp>
      <p:grpSp>
        <p:nvGrpSpPr>
          <p:cNvPr id="37891" name="组合 144"/>
          <p:cNvGrpSpPr/>
          <p:nvPr/>
        </p:nvGrpSpPr>
        <p:grpSpPr>
          <a:xfrm>
            <a:off x="6238715" y="4242594"/>
            <a:ext cx="1981200" cy="709613"/>
            <a:chOff x="5022050" y="1435333"/>
            <a:chExt cx="2115235" cy="945105"/>
          </a:xfrm>
        </p:grpSpPr>
        <p:sp>
          <p:nvSpPr>
            <p:cNvPr id="146" name="直角三角形 145"/>
            <p:cNvSpPr/>
            <p:nvPr/>
          </p:nvSpPr>
          <p:spPr>
            <a:xfrm>
              <a:off x="5022050" y="1435333"/>
              <a:ext cx="2115235" cy="945105"/>
            </a:xfrm>
            <a:prstGeom prst="rt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8">
                <a:defRPr/>
              </a:pPr>
              <a:endParaRPr lang="zh-CN" altLang="en-US" sz="2800" b="1"/>
            </a:p>
          </p:txBody>
        </p:sp>
        <p:sp>
          <p:nvSpPr>
            <p:cNvPr id="147" name="矩形 146"/>
            <p:cNvSpPr/>
            <p:nvPr/>
          </p:nvSpPr>
          <p:spPr>
            <a:xfrm rot="1505924">
              <a:off x="5796619" y="1496649"/>
              <a:ext cx="283049" cy="312920"/>
            </a:xfrm>
            <a:prstGeom prst="rect">
              <a:avLst/>
            </a:prstGeom>
            <a:pattFill prst="wdDn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8">
                <a:defRPr/>
              </a:pPr>
              <a:endParaRPr lang="zh-CN" altLang="en-US" sz="2800" b="1"/>
            </a:p>
          </p:txBody>
        </p:sp>
      </p:grpSp>
      <p:pic>
        <p:nvPicPr>
          <p:cNvPr id="37892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3855" y="1984654"/>
            <a:ext cx="1439863" cy="498475"/>
          </a:xfrm>
          <a:prstGeom prst="rect">
            <a:avLst/>
          </a:prstGeom>
          <a:noFill/>
          <a:ln w="19050">
            <a:noFill/>
          </a:ln>
        </p:spPr>
      </p:pic>
      <p:pic>
        <p:nvPicPr>
          <p:cNvPr id="1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2457" y="3813610"/>
            <a:ext cx="1247774" cy="13644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769535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3366FF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3789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400640" y="2037557"/>
            <a:ext cx="1079500" cy="663575"/>
          </a:xfrm>
          <a:prstGeom prst="rect">
            <a:avLst/>
          </a:prstGeom>
          <a:noFill/>
          <a:ln w="19050">
            <a:noFill/>
          </a:ln>
        </p:spPr>
      </p:pic>
      <p:cxnSp>
        <p:nvCxnSpPr>
          <p:cNvPr id="151" name="直接箭头连接符 150"/>
          <p:cNvCxnSpPr/>
          <p:nvPr/>
        </p:nvCxnSpPr>
        <p:spPr>
          <a:xfrm flipH="1">
            <a:off x="7184865" y="2372518"/>
            <a:ext cx="719138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椭圆 151"/>
          <p:cNvSpPr/>
          <p:nvPr/>
        </p:nvSpPr>
        <p:spPr>
          <a:xfrm>
            <a:off x="4134579" y="2221192"/>
            <a:ext cx="44450" cy="349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endParaRPr lang="zh-CN" altLang="en-US" sz="2800" b="1"/>
          </a:p>
        </p:txBody>
      </p:sp>
      <p:sp>
        <p:nvSpPr>
          <p:cNvPr id="153" name="椭圆 152"/>
          <p:cNvSpPr/>
          <p:nvPr/>
        </p:nvSpPr>
        <p:spPr>
          <a:xfrm>
            <a:off x="4487004" y="4604029"/>
            <a:ext cx="46038" cy="349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endParaRPr lang="zh-CN" altLang="en-US" sz="2800" b="1"/>
          </a:p>
        </p:txBody>
      </p:sp>
      <p:sp>
        <p:nvSpPr>
          <p:cNvPr id="154" name="椭圆 153"/>
          <p:cNvSpPr/>
          <p:nvPr/>
        </p:nvSpPr>
        <p:spPr>
          <a:xfrm>
            <a:off x="6894352" y="2372519"/>
            <a:ext cx="46038" cy="349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endParaRPr lang="zh-CN" altLang="en-US" sz="2800" b="1"/>
          </a:p>
        </p:txBody>
      </p:sp>
      <p:cxnSp>
        <p:nvCxnSpPr>
          <p:cNvPr id="155" name="直接箭头连接符 154"/>
          <p:cNvCxnSpPr/>
          <p:nvPr/>
        </p:nvCxnSpPr>
        <p:spPr>
          <a:xfrm>
            <a:off x="4156804" y="2256117"/>
            <a:ext cx="0" cy="639763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直接箭头连接符 155"/>
          <p:cNvCxnSpPr/>
          <p:nvPr/>
        </p:nvCxnSpPr>
        <p:spPr>
          <a:xfrm>
            <a:off x="4520342" y="4621492"/>
            <a:ext cx="0" cy="639763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直接箭头连接符 156"/>
          <p:cNvCxnSpPr/>
          <p:nvPr/>
        </p:nvCxnSpPr>
        <p:spPr>
          <a:xfrm>
            <a:off x="6905465" y="2407444"/>
            <a:ext cx="0" cy="639763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直接箭头连接符 157"/>
          <p:cNvCxnSpPr/>
          <p:nvPr/>
        </p:nvCxnSpPr>
        <p:spPr>
          <a:xfrm flipV="1">
            <a:off x="4166329" y="1619528"/>
            <a:ext cx="0" cy="63658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直接箭头连接符 158"/>
          <p:cNvCxnSpPr/>
          <p:nvPr/>
        </p:nvCxnSpPr>
        <p:spPr>
          <a:xfrm flipH="1" flipV="1">
            <a:off x="4263168" y="4064278"/>
            <a:ext cx="263525" cy="58102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直接箭头连接符 159"/>
          <p:cNvCxnSpPr/>
          <p:nvPr/>
        </p:nvCxnSpPr>
        <p:spPr>
          <a:xfrm flipH="1">
            <a:off x="6284752" y="2372519"/>
            <a:ext cx="628650" cy="17463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直接箭头连接符 160"/>
          <p:cNvCxnSpPr/>
          <p:nvPr/>
        </p:nvCxnSpPr>
        <p:spPr>
          <a:xfrm flipV="1">
            <a:off x="6905465" y="1770856"/>
            <a:ext cx="0" cy="63658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直接箭头连接符 161"/>
          <p:cNvCxnSpPr/>
          <p:nvPr/>
        </p:nvCxnSpPr>
        <p:spPr>
          <a:xfrm>
            <a:off x="4509230" y="4637366"/>
            <a:ext cx="65405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直接箭头连接符 162"/>
          <p:cNvCxnSpPr/>
          <p:nvPr/>
        </p:nvCxnSpPr>
        <p:spPr>
          <a:xfrm flipV="1">
            <a:off x="6913402" y="2382044"/>
            <a:ext cx="674688" cy="952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直接箭头连接符 163"/>
          <p:cNvCxnSpPr/>
          <p:nvPr/>
        </p:nvCxnSpPr>
        <p:spPr>
          <a:xfrm flipV="1">
            <a:off x="7138827" y="3991769"/>
            <a:ext cx="247650" cy="46672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直接箭头连接符 164"/>
          <p:cNvCxnSpPr/>
          <p:nvPr/>
        </p:nvCxnSpPr>
        <p:spPr>
          <a:xfrm>
            <a:off x="7138828" y="4423569"/>
            <a:ext cx="17463" cy="66357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直接箭头连接符 165"/>
          <p:cNvCxnSpPr/>
          <p:nvPr/>
        </p:nvCxnSpPr>
        <p:spPr>
          <a:xfrm flipH="1" flipV="1">
            <a:off x="6592728" y="4255294"/>
            <a:ext cx="558800" cy="2032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911" name="TextBox 166"/>
          <p:cNvSpPr txBox="1"/>
          <p:nvPr/>
        </p:nvSpPr>
        <p:spPr>
          <a:xfrm>
            <a:off x="4179029" y="2760941"/>
            <a:ext cx="312906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G</a:t>
            </a:r>
            <a:endParaRPr lang="zh-CN" altLang="en-US" sz="2000" i="1" dirty="0">
              <a:latin typeface="SimSun" panose="02010600030101010101" pitchFamily="2" charset="-122"/>
            </a:endParaRPr>
          </a:p>
        </p:txBody>
      </p:sp>
      <p:sp>
        <p:nvSpPr>
          <p:cNvPr id="37912" name="TextBox 167"/>
          <p:cNvSpPr txBox="1"/>
          <p:nvPr/>
        </p:nvSpPr>
        <p:spPr>
          <a:xfrm>
            <a:off x="6894352" y="2832893"/>
            <a:ext cx="312906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G</a:t>
            </a:r>
            <a:endParaRPr lang="zh-CN" altLang="en-US" sz="2000" i="1" dirty="0">
              <a:latin typeface="SimSun" panose="02010600030101010101" pitchFamily="2" charset="-122"/>
            </a:endParaRPr>
          </a:p>
        </p:txBody>
      </p:sp>
      <p:sp>
        <p:nvSpPr>
          <p:cNvPr id="37913" name="TextBox 168"/>
          <p:cNvSpPr txBox="1"/>
          <p:nvPr/>
        </p:nvSpPr>
        <p:spPr>
          <a:xfrm>
            <a:off x="4347304" y="3878541"/>
            <a:ext cx="466794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F</a:t>
            </a:r>
            <a:r>
              <a:rPr lang="zh-CN" altLang="en-US" sz="1200" dirty="0">
                <a:latin typeface="SimSun" panose="02010600030101010101" pitchFamily="2" charset="-122"/>
              </a:rPr>
              <a:t>拉</a:t>
            </a:r>
          </a:p>
        </p:txBody>
      </p:sp>
      <p:sp>
        <p:nvSpPr>
          <p:cNvPr id="37914" name="TextBox 169"/>
          <p:cNvSpPr txBox="1"/>
          <p:nvPr/>
        </p:nvSpPr>
        <p:spPr>
          <a:xfrm>
            <a:off x="4487004" y="5046941"/>
            <a:ext cx="312906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G</a:t>
            </a:r>
            <a:endParaRPr lang="zh-CN" altLang="en-US" sz="2000" i="1" dirty="0">
              <a:latin typeface="SimSun" panose="02010600030101010101" pitchFamily="2" charset="-122"/>
            </a:endParaRPr>
          </a:p>
        </p:txBody>
      </p:sp>
      <p:sp>
        <p:nvSpPr>
          <p:cNvPr id="37915" name="TextBox 170"/>
          <p:cNvSpPr txBox="1"/>
          <p:nvPr/>
        </p:nvSpPr>
        <p:spPr>
          <a:xfrm>
            <a:off x="7186452" y="4936331"/>
            <a:ext cx="312906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G</a:t>
            </a:r>
            <a:endParaRPr lang="zh-CN" altLang="en-US" sz="2000" i="1" dirty="0">
              <a:latin typeface="SimSun" panose="02010600030101010101" pitchFamily="2" charset="-122"/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5060231" y="4600569"/>
            <a:ext cx="44755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378">
              <a:defRPr/>
            </a:pPr>
            <a:r>
              <a:rPr lang="en-US" altLang="zh-CN" sz="2000" i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F</a:t>
            </a:r>
            <a:r>
              <a:rPr lang="zh-CN" altLang="en-US" sz="105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支</a:t>
            </a:r>
            <a:endParaRPr lang="zh-CN" altLang="en-US" sz="20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7917" name="TextBox 172"/>
          <p:cNvSpPr txBox="1"/>
          <p:nvPr/>
        </p:nvSpPr>
        <p:spPr>
          <a:xfrm>
            <a:off x="6103777" y="2124868"/>
            <a:ext cx="312906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F</a:t>
            </a:r>
            <a:endParaRPr lang="zh-CN" altLang="en-US" sz="2000" i="1" dirty="0">
              <a:latin typeface="SimSun" panose="02010600030101010101" pitchFamily="2" charset="-122"/>
            </a:endParaRPr>
          </a:p>
        </p:txBody>
      </p:sp>
      <p:sp>
        <p:nvSpPr>
          <p:cNvPr id="37918" name="TextBox 173"/>
          <p:cNvSpPr txBox="1"/>
          <p:nvPr/>
        </p:nvSpPr>
        <p:spPr>
          <a:xfrm>
            <a:off x="7386478" y="2380456"/>
            <a:ext cx="492443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F</a:t>
            </a:r>
            <a:r>
              <a:rPr lang="zh-CN" altLang="en-US" sz="1400" dirty="0">
                <a:latin typeface="SimSun" panose="02010600030101010101" pitchFamily="2" charset="-122"/>
              </a:rPr>
              <a:t>弹</a:t>
            </a:r>
            <a:endParaRPr lang="zh-CN" altLang="en-US" sz="2000" dirty="0">
              <a:latin typeface="SimSun" panose="02010600030101010101" pitchFamily="2" charset="-122"/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7446802" y="3866356"/>
            <a:ext cx="44755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378">
              <a:defRPr/>
            </a:pPr>
            <a:r>
              <a:rPr lang="en-US" altLang="zh-CN" sz="2000" i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F</a:t>
            </a:r>
            <a:r>
              <a:rPr lang="zh-CN" altLang="en-US" sz="105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支</a:t>
            </a:r>
            <a:endParaRPr lang="zh-CN" altLang="en-US" sz="20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7920" name="TextBox 175"/>
          <p:cNvSpPr txBox="1"/>
          <p:nvPr/>
        </p:nvSpPr>
        <p:spPr>
          <a:xfrm>
            <a:off x="6868952" y="1645443"/>
            <a:ext cx="312906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f</a:t>
            </a:r>
            <a:endParaRPr lang="zh-CN" altLang="en-US" sz="2000" i="1" dirty="0">
              <a:latin typeface="SimSun" panose="02010600030101010101" pitchFamily="2" charset="-122"/>
            </a:endParaRPr>
          </a:p>
        </p:txBody>
      </p:sp>
      <p:sp>
        <p:nvSpPr>
          <p:cNvPr id="37921" name="TextBox 176"/>
          <p:cNvSpPr txBox="1"/>
          <p:nvPr/>
        </p:nvSpPr>
        <p:spPr>
          <a:xfrm>
            <a:off x="6435565" y="3991768"/>
            <a:ext cx="312906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f</a:t>
            </a:r>
            <a:endParaRPr lang="zh-CN" altLang="en-US" sz="2000" i="1" dirty="0">
              <a:latin typeface="SimSun" panose="02010600030101010101" pitchFamily="2" charset="-122"/>
            </a:endParaRPr>
          </a:p>
        </p:txBody>
      </p:sp>
      <p:sp>
        <p:nvSpPr>
          <p:cNvPr id="37922" name="TextBox 177"/>
          <p:cNvSpPr txBox="1"/>
          <p:nvPr/>
        </p:nvSpPr>
        <p:spPr>
          <a:xfrm>
            <a:off x="6507885" y="5571488"/>
            <a:ext cx="1261884" cy="30777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静止在斜面上</a:t>
            </a:r>
          </a:p>
        </p:txBody>
      </p:sp>
      <p:sp>
        <p:nvSpPr>
          <p:cNvPr id="37923" name="TextBox 178"/>
          <p:cNvSpPr txBox="1"/>
          <p:nvPr/>
        </p:nvSpPr>
        <p:spPr>
          <a:xfrm>
            <a:off x="5870574" y="1197173"/>
            <a:ext cx="1762125" cy="30777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在竖直墙壁上静止</a:t>
            </a:r>
          </a:p>
        </p:txBody>
      </p:sp>
      <p:sp>
        <p:nvSpPr>
          <p:cNvPr id="180" name="TextBox 179"/>
          <p:cNvSpPr txBox="1"/>
          <p:nvPr/>
        </p:nvSpPr>
        <p:spPr>
          <a:xfrm>
            <a:off x="4269517" y="1586191"/>
            <a:ext cx="44755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378">
              <a:defRPr/>
            </a:pPr>
            <a:r>
              <a:rPr lang="en-US" altLang="zh-CN" sz="2000" i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F</a:t>
            </a:r>
            <a:r>
              <a:rPr lang="zh-CN" altLang="en-US" sz="105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支</a:t>
            </a:r>
            <a:endParaRPr lang="zh-CN" altLang="en-US" sz="20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cxnSp>
        <p:nvCxnSpPr>
          <p:cNvPr id="181" name="直接箭头连接符 180"/>
          <p:cNvCxnSpPr/>
          <p:nvPr/>
        </p:nvCxnSpPr>
        <p:spPr>
          <a:xfrm>
            <a:off x="4099654" y="2410104"/>
            <a:ext cx="17463" cy="663575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926" name="TextBox 181"/>
          <p:cNvSpPr txBox="1"/>
          <p:nvPr/>
        </p:nvSpPr>
        <p:spPr>
          <a:xfrm>
            <a:off x="3640867" y="2800628"/>
            <a:ext cx="466794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solidFill>
                  <a:srgbClr val="7030A0"/>
                </a:solidFill>
                <a:latin typeface="SimSun" panose="02010600030101010101" pitchFamily="2" charset="-122"/>
              </a:rPr>
              <a:t>F</a:t>
            </a:r>
            <a:r>
              <a:rPr lang="zh-CN" altLang="en-US" sz="1200" dirty="0">
                <a:solidFill>
                  <a:srgbClr val="7030A0"/>
                </a:solidFill>
                <a:latin typeface="SimSun" panose="02010600030101010101" pitchFamily="2" charset="-122"/>
              </a:rPr>
              <a:t>压</a:t>
            </a:r>
            <a:endParaRPr lang="zh-CN" altLang="en-US" sz="2000" dirty="0">
              <a:solidFill>
                <a:srgbClr val="7030A0"/>
              </a:solidFill>
              <a:latin typeface="SimSun" panose="02010600030101010101" pitchFamily="2" charset="-122"/>
            </a:endParaRPr>
          </a:p>
        </p:txBody>
      </p:sp>
      <p:cxnSp>
        <p:nvCxnSpPr>
          <p:cNvPr id="183" name="直接箭头连接符 182"/>
          <p:cNvCxnSpPr/>
          <p:nvPr/>
        </p:nvCxnSpPr>
        <p:spPr>
          <a:xfrm flipH="1">
            <a:off x="3480530" y="4637367"/>
            <a:ext cx="698500" cy="9525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928" name="TextBox 183"/>
          <p:cNvSpPr txBox="1"/>
          <p:nvPr/>
        </p:nvSpPr>
        <p:spPr>
          <a:xfrm>
            <a:off x="3400078" y="4646831"/>
            <a:ext cx="466794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solidFill>
                  <a:srgbClr val="7030A0"/>
                </a:solidFill>
                <a:latin typeface="SimSun" panose="02010600030101010101" pitchFamily="2" charset="-122"/>
              </a:rPr>
              <a:t>F</a:t>
            </a:r>
            <a:r>
              <a:rPr lang="zh-CN" altLang="en-US" sz="1200" dirty="0">
                <a:solidFill>
                  <a:srgbClr val="7030A0"/>
                </a:solidFill>
                <a:latin typeface="SimSun" panose="02010600030101010101" pitchFamily="2" charset="-122"/>
              </a:rPr>
              <a:t>压</a:t>
            </a:r>
            <a:endParaRPr lang="zh-CN" altLang="en-US" sz="2000" dirty="0">
              <a:solidFill>
                <a:srgbClr val="7030A0"/>
              </a:solidFill>
              <a:latin typeface="SimSun" panose="02010600030101010101" pitchFamily="2" charset="-122"/>
            </a:endParaRPr>
          </a:p>
        </p:txBody>
      </p:sp>
      <p:cxnSp>
        <p:nvCxnSpPr>
          <p:cNvPr id="185" name="直接箭头连接符 184"/>
          <p:cNvCxnSpPr/>
          <p:nvPr/>
        </p:nvCxnSpPr>
        <p:spPr>
          <a:xfrm flipH="1">
            <a:off x="5921216" y="2424906"/>
            <a:ext cx="698500" cy="9525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930" name="TextBox 185"/>
          <p:cNvSpPr txBox="1"/>
          <p:nvPr/>
        </p:nvSpPr>
        <p:spPr>
          <a:xfrm>
            <a:off x="5887877" y="2356643"/>
            <a:ext cx="466794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solidFill>
                  <a:srgbClr val="7030A0"/>
                </a:solidFill>
                <a:latin typeface="SimSun" panose="02010600030101010101" pitchFamily="2" charset="-122"/>
              </a:rPr>
              <a:t>F</a:t>
            </a:r>
            <a:r>
              <a:rPr lang="zh-CN" altLang="en-US" sz="1200" dirty="0">
                <a:solidFill>
                  <a:srgbClr val="7030A0"/>
                </a:solidFill>
                <a:latin typeface="SimSun" panose="02010600030101010101" pitchFamily="2" charset="-122"/>
              </a:rPr>
              <a:t>压</a:t>
            </a:r>
            <a:endParaRPr lang="zh-CN" altLang="en-US" sz="2000" dirty="0">
              <a:solidFill>
                <a:srgbClr val="7030A0"/>
              </a:solidFill>
              <a:latin typeface="SimSun" panose="02010600030101010101" pitchFamily="2" charset="-122"/>
            </a:endParaRPr>
          </a:p>
        </p:txBody>
      </p:sp>
      <p:cxnSp>
        <p:nvCxnSpPr>
          <p:cNvPr id="187" name="直接箭头连接符 186"/>
          <p:cNvCxnSpPr>
            <a:stCxn id="147" idx="2"/>
          </p:cNvCxnSpPr>
          <p:nvPr/>
        </p:nvCxnSpPr>
        <p:spPr>
          <a:xfrm flipH="1">
            <a:off x="6845141" y="4512469"/>
            <a:ext cx="201613" cy="425450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932" name="TextBox 187"/>
          <p:cNvSpPr txBox="1"/>
          <p:nvPr/>
        </p:nvSpPr>
        <p:spPr>
          <a:xfrm>
            <a:off x="6394290" y="4614068"/>
            <a:ext cx="466794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solidFill>
                  <a:srgbClr val="7030A0"/>
                </a:solidFill>
                <a:latin typeface="SimSun" panose="02010600030101010101" pitchFamily="2" charset="-122"/>
              </a:rPr>
              <a:t>F</a:t>
            </a:r>
            <a:r>
              <a:rPr lang="zh-CN" altLang="en-US" sz="1200" dirty="0">
                <a:solidFill>
                  <a:srgbClr val="7030A0"/>
                </a:solidFill>
                <a:latin typeface="SimSun" panose="02010600030101010101" pitchFamily="2" charset="-122"/>
              </a:rPr>
              <a:t>压</a:t>
            </a:r>
            <a:endParaRPr lang="zh-CN" altLang="en-US" sz="2000" dirty="0">
              <a:solidFill>
                <a:srgbClr val="7030A0"/>
              </a:solidFill>
              <a:latin typeface="SimSun" panose="02010600030101010101" pitchFamily="2" charset="-122"/>
            </a:endParaRPr>
          </a:p>
        </p:txBody>
      </p:sp>
      <p:sp>
        <p:nvSpPr>
          <p:cNvPr id="37933" name="TextBox 188"/>
          <p:cNvSpPr txBox="1"/>
          <p:nvPr/>
        </p:nvSpPr>
        <p:spPr>
          <a:xfrm>
            <a:off x="3659951" y="5552344"/>
            <a:ext cx="1109614" cy="30777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光滑墙壁</a:t>
            </a:r>
          </a:p>
        </p:txBody>
      </p:sp>
      <p:sp>
        <p:nvSpPr>
          <p:cNvPr id="50" name="TextBox 178"/>
          <p:cNvSpPr txBox="1"/>
          <p:nvPr/>
        </p:nvSpPr>
        <p:spPr>
          <a:xfrm>
            <a:off x="3542458" y="1197173"/>
            <a:ext cx="1441420" cy="30777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在水平面上静止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3914711" y="2440600"/>
            <a:ext cx="165100" cy="144462"/>
            <a:chOff x="1288426" y="1334136"/>
            <a:chExt cx="165079" cy="192087"/>
          </a:xfrm>
        </p:grpSpPr>
        <p:cxnSp>
          <p:nvCxnSpPr>
            <p:cNvPr id="4" name="直接连接符 3"/>
            <p:cNvCxnSpPr>
              <a:stCxn id="147" idx="2"/>
            </p:cNvCxnSpPr>
            <p:nvPr/>
          </p:nvCxnSpPr>
          <p:spPr>
            <a:xfrm>
              <a:off x="1288426" y="1334136"/>
              <a:ext cx="0" cy="192087"/>
            </a:xfrm>
            <a:prstGeom prst="line">
              <a:avLst/>
            </a:prstGeom>
            <a:ln w="254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>
              <a:stCxn id="147" idx="2"/>
            </p:cNvCxnSpPr>
            <p:nvPr/>
          </p:nvCxnSpPr>
          <p:spPr>
            <a:xfrm>
              <a:off x="1288426" y="1503004"/>
              <a:ext cx="165079" cy="0"/>
            </a:xfrm>
            <a:prstGeom prst="line">
              <a:avLst/>
            </a:prstGeom>
            <a:ln w="254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组合 56"/>
          <p:cNvGrpSpPr/>
          <p:nvPr/>
        </p:nvGrpSpPr>
        <p:grpSpPr>
          <a:xfrm>
            <a:off x="6524465" y="2437606"/>
            <a:ext cx="165100" cy="144462"/>
            <a:chOff x="1288426" y="1334136"/>
            <a:chExt cx="165079" cy="192087"/>
          </a:xfrm>
        </p:grpSpPr>
        <p:cxnSp>
          <p:nvCxnSpPr>
            <p:cNvPr id="58" name="直接连接符 57"/>
            <p:cNvCxnSpPr>
              <a:stCxn id="147" idx="2"/>
            </p:cNvCxnSpPr>
            <p:nvPr/>
          </p:nvCxnSpPr>
          <p:spPr>
            <a:xfrm>
              <a:off x="1288426" y="1334136"/>
              <a:ext cx="0" cy="192087"/>
            </a:xfrm>
            <a:prstGeom prst="line">
              <a:avLst/>
            </a:prstGeom>
            <a:ln w="254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/>
            <p:cNvCxnSpPr>
              <a:stCxn id="147" idx="2"/>
            </p:cNvCxnSpPr>
            <p:nvPr/>
          </p:nvCxnSpPr>
          <p:spPr>
            <a:xfrm>
              <a:off x="1288426" y="1503004"/>
              <a:ext cx="165079" cy="0"/>
            </a:xfrm>
            <a:prstGeom prst="line">
              <a:avLst/>
            </a:prstGeom>
            <a:ln w="254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组合 59"/>
          <p:cNvGrpSpPr/>
          <p:nvPr/>
        </p:nvGrpSpPr>
        <p:grpSpPr>
          <a:xfrm>
            <a:off x="4005744" y="4708803"/>
            <a:ext cx="165100" cy="144462"/>
            <a:chOff x="1288426" y="1334136"/>
            <a:chExt cx="165079" cy="192087"/>
          </a:xfrm>
        </p:grpSpPr>
        <p:cxnSp>
          <p:nvCxnSpPr>
            <p:cNvPr id="61" name="直接连接符 60"/>
            <p:cNvCxnSpPr>
              <a:stCxn id="147" idx="2"/>
            </p:cNvCxnSpPr>
            <p:nvPr/>
          </p:nvCxnSpPr>
          <p:spPr>
            <a:xfrm>
              <a:off x="1288426" y="1334136"/>
              <a:ext cx="0" cy="192087"/>
            </a:xfrm>
            <a:prstGeom prst="line">
              <a:avLst/>
            </a:prstGeom>
            <a:ln w="254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/>
            <p:cNvCxnSpPr>
              <a:stCxn id="147" idx="2"/>
            </p:cNvCxnSpPr>
            <p:nvPr/>
          </p:nvCxnSpPr>
          <p:spPr>
            <a:xfrm>
              <a:off x="1288426" y="1503004"/>
              <a:ext cx="165079" cy="0"/>
            </a:xfrm>
            <a:prstGeom prst="line">
              <a:avLst/>
            </a:prstGeom>
            <a:ln w="254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组合 62"/>
          <p:cNvGrpSpPr/>
          <p:nvPr/>
        </p:nvGrpSpPr>
        <p:grpSpPr>
          <a:xfrm rot="-3794675">
            <a:off x="7061041" y="4520407"/>
            <a:ext cx="123910" cy="174625"/>
            <a:chOff x="757909" y="2206461"/>
            <a:chExt cx="165192" cy="192087"/>
          </a:xfrm>
        </p:grpSpPr>
        <p:cxnSp>
          <p:nvCxnSpPr>
            <p:cNvPr id="64" name="直接连接符 63"/>
            <p:cNvCxnSpPr>
              <a:stCxn id="147" idx="2"/>
            </p:cNvCxnSpPr>
            <p:nvPr/>
          </p:nvCxnSpPr>
          <p:spPr>
            <a:xfrm>
              <a:off x="757909" y="2206461"/>
              <a:ext cx="0" cy="192087"/>
            </a:xfrm>
            <a:prstGeom prst="line">
              <a:avLst/>
            </a:prstGeom>
            <a:ln w="254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连接符 64"/>
            <p:cNvCxnSpPr>
              <a:stCxn id="147" idx="2"/>
            </p:cNvCxnSpPr>
            <p:nvPr/>
          </p:nvCxnSpPr>
          <p:spPr>
            <a:xfrm>
              <a:off x="758022" y="2379592"/>
              <a:ext cx="165079" cy="0"/>
            </a:xfrm>
            <a:prstGeom prst="line">
              <a:avLst/>
            </a:prstGeom>
            <a:ln w="254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椭圆 65"/>
          <p:cNvSpPr/>
          <p:nvPr/>
        </p:nvSpPr>
        <p:spPr>
          <a:xfrm>
            <a:off x="7094377" y="4420394"/>
            <a:ext cx="46038" cy="349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endParaRPr lang="zh-CN" altLang="en-US" sz="2800" b="1"/>
          </a:p>
        </p:txBody>
      </p:sp>
      <p:pic>
        <p:nvPicPr>
          <p:cNvPr id="67" name="Picture 9" descr="E:\李燃\教师教学用书\2012人教教师用书项目\ppt\物理\图标.png">
            <a:extLst>
              <a:ext uri="{FF2B5EF4-FFF2-40B4-BE49-F238E27FC236}">
                <a16:creationId xmlns:a16="http://schemas.microsoft.com/office/drawing/2014/main" id="{ADF681FE-2C02-4A2F-835B-E22B8FA8AD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142875"/>
            <a:ext cx="882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" name="Text Box 24">
            <a:extLst>
              <a:ext uri="{FF2B5EF4-FFF2-40B4-BE49-F238E27FC236}">
                <a16:creationId xmlns:a16="http://schemas.microsoft.com/office/drawing/2014/main" id="{B76D7FE3-F28A-492F-9030-D2AB12EEACAA}"/>
              </a:ext>
            </a:extLst>
          </p:cNvPr>
          <p:cNvSpPr txBox="1"/>
          <p:nvPr/>
        </p:nvSpPr>
        <p:spPr>
          <a:xfrm>
            <a:off x="950386" y="2081961"/>
            <a:ext cx="1620957" cy="2634183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受力分析的步骤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确定研究对象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重力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已知力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弹力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5.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摩擦力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64F64BCB-37F3-40EA-B0CF-0E43A8D999D0}"/>
              </a:ext>
            </a:extLst>
          </p:cNvPr>
          <p:cNvSpPr txBox="1"/>
          <p:nvPr/>
        </p:nvSpPr>
        <p:spPr>
          <a:xfrm>
            <a:off x="3413855" y="5983262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弹力：消除法</a:t>
            </a: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0AD59FD0-85CD-4A34-9579-BAF4ACDD0213}"/>
              </a:ext>
            </a:extLst>
          </p:cNvPr>
          <p:cNvSpPr txBox="1"/>
          <p:nvPr/>
        </p:nvSpPr>
        <p:spPr>
          <a:xfrm>
            <a:off x="6084122" y="6006306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摩擦力：假设法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0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1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8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3" dur="500"/>
                                        <p:tgtEl>
                                          <p:spTgt spid="37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8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7" dur="500"/>
                                        <p:tgtEl>
                                          <p:spTgt spid="37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2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7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0" dur="500"/>
                                        <p:tgtEl>
                                          <p:spTgt spid="37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" grpId="0" animBg="1"/>
      <p:bldP spid="153" grpId="0" animBg="1"/>
      <p:bldP spid="154" grpId="0" animBg="1"/>
      <p:bldP spid="37911" grpId="0"/>
      <p:bldP spid="37912" grpId="0"/>
      <p:bldP spid="37913" grpId="0"/>
      <p:bldP spid="37914" grpId="0"/>
      <p:bldP spid="37915" grpId="0"/>
      <p:bldP spid="172" grpId="0"/>
      <p:bldP spid="37917" grpId="0"/>
      <p:bldP spid="37918" grpId="0"/>
      <p:bldP spid="175" grpId="0"/>
      <p:bldP spid="37920" grpId="0"/>
      <p:bldP spid="37921" grpId="0"/>
      <p:bldP spid="37922" grpId="0"/>
      <p:bldP spid="37923" grpId="0"/>
      <p:bldP spid="180" grpId="0"/>
      <p:bldP spid="37926" grpId="0"/>
      <p:bldP spid="37928" grpId="0"/>
      <p:bldP spid="37930" grpId="0"/>
      <p:bldP spid="37932" grpId="0"/>
      <p:bldP spid="37933" grpId="0"/>
      <p:bldP spid="50" grpId="0"/>
      <p:bldP spid="66" grpId="0" animBg="1"/>
      <p:bldP spid="2" grpId="0"/>
      <p:bldP spid="6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408849" y="985034"/>
            <a:ext cx="8279347" cy="954107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defTabSz="914378">
              <a:defRPr/>
            </a:pPr>
            <a:r>
              <a:rPr lang="zh-CN" altLang="en-US" sz="2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例</a:t>
            </a:r>
            <a:r>
              <a:rPr lang="en-US" altLang="zh-CN" sz="2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sz="2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：一物块沿光滑斜面下滑，图中关于该物块受力</a:t>
            </a:r>
            <a:endParaRPr lang="en-US" altLang="zh-CN" sz="28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defTabSz="914378">
              <a:defRPr/>
            </a:pPr>
            <a:r>
              <a:rPr lang="zh-CN" altLang="en-US" sz="2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的示意图正确的是（    ）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90281" y="1462087"/>
            <a:ext cx="410690" cy="52322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endParaRPr lang="zh-CN" altLang="en-US" sz="28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2828964" y="1011237"/>
            <a:ext cx="707922" cy="450850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endParaRPr lang="zh-CN" altLang="en-US" sz="2800" b="1"/>
          </a:p>
        </p:txBody>
      </p:sp>
      <p:sp>
        <p:nvSpPr>
          <p:cNvPr id="6" name="圆角矩形 5"/>
          <p:cNvSpPr/>
          <p:nvPr/>
        </p:nvSpPr>
        <p:spPr>
          <a:xfrm>
            <a:off x="7090137" y="1011237"/>
            <a:ext cx="766763" cy="450850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endParaRPr lang="zh-CN" altLang="en-US" sz="2800" b="1"/>
          </a:p>
        </p:txBody>
      </p:sp>
      <p:pic>
        <p:nvPicPr>
          <p:cNvPr id="7" name="Picture 9" descr="E:\李燃\教师教学用书\2012人教教师用书项目\ppt\物理\图标.png">
            <a:extLst>
              <a:ext uri="{FF2B5EF4-FFF2-40B4-BE49-F238E27FC236}">
                <a16:creationId xmlns:a16="http://schemas.microsoft.com/office/drawing/2014/main" id="{B34C56D9-CB94-4A41-B27C-1600DA2F20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142875"/>
            <a:ext cx="882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742236B1-DC5F-4F71-B882-3821C51363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849" y="2346047"/>
            <a:ext cx="8261886" cy="954107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defTabSz="914378">
              <a:defRPr/>
            </a:pPr>
            <a:r>
              <a:rPr lang="zh-CN" altLang="en-US" sz="2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例</a:t>
            </a:r>
            <a:r>
              <a:rPr lang="en-US" altLang="zh-CN" sz="2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2.</a:t>
            </a:r>
            <a:r>
              <a:rPr lang="zh-CN" altLang="en-US" sz="2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一物块沿斜面匀速下滑，图中关于该物块受力的示意图正确的是（    ）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65DED7DD-09F7-4DBE-9CD2-34FECDBA76EE}"/>
              </a:ext>
            </a:extLst>
          </p:cNvPr>
          <p:cNvSpPr/>
          <p:nvPr/>
        </p:nvSpPr>
        <p:spPr>
          <a:xfrm>
            <a:off x="79592" y="4680632"/>
            <a:ext cx="184731" cy="369332"/>
          </a:xfrm>
          <a:prstGeom prst="rect">
            <a:avLst/>
          </a:prstGeom>
          <a:noFill/>
          <a:ln w="19050">
            <a:noFill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wrap="none" anchor="ctr">
            <a:spAutoFit/>
          </a:bodyPr>
          <a:lstStyle/>
          <a:p>
            <a:pPr eaLnBrk="0" hangingPunct="0"/>
            <a:endParaRPr lang="zh-CN" altLang="zh-CN" dirty="0">
              <a:latin typeface="SimSun" panose="02010600030101010101" pitchFamily="2" charset="-122"/>
            </a:endParaRP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3DC9B48F-537C-4317-8CF2-5E4D1E1954C6}"/>
              </a:ext>
            </a:extLst>
          </p:cNvPr>
          <p:cNvSpPr txBox="1"/>
          <p:nvPr/>
        </p:nvSpPr>
        <p:spPr>
          <a:xfrm>
            <a:off x="3704409" y="2830781"/>
            <a:ext cx="300082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D</a:t>
            </a:r>
            <a:endParaRPr lang="zh-CN" altLang="en-US" sz="28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2" name="圆角矩形 5">
            <a:extLst>
              <a:ext uri="{FF2B5EF4-FFF2-40B4-BE49-F238E27FC236}">
                <a16:creationId xmlns:a16="http://schemas.microsoft.com/office/drawing/2014/main" id="{B7440455-E2D2-4264-B307-437C2AF0F994}"/>
              </a:ext>
            </a:extLst>
          </p:cNvPr>
          <p:cNvSpPr/>
          <p:nvPr/>
        </p:nvSpPr>
        <p:spPr>
          <a:xfrm>
            <a:off x="3252809" y="2387811"/>
            <a:ext cx="717550" cy="450850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endParaRPr lang="zh-CN" altLang="en-US" sz="2800" b="1"/>
          </a:p>
        </p:txBody>
      </p:sp>
      <p:sp>
        <p:nvSpPr>
          <p:cNvPr id="13" name="圆角矩形 6">
            <a:extLst>
              <a:ext uri="{FF2B5EF4-FFF2-40B4-BE49-F238E27FC236}">
                <a16:creationId xmlns:a16="http://schemas.microsoft.com/office/drawing/2014/main" id="{AC02F7CE-8E7B-4922-A10B-E7A31B52FB50}"/>
              </a:ext>
            </a:extLst>
          </p:cNvPr>
          <p:cNvSpPr/>
          <p:nvPr/>
        </p:nvSpPr>
        <p:spPr>
          <a:xfrm>
            <a:off x="6814319" y="2392210"/>
            <a:ext cx="717551" cy="450850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endParaRPr lang="zh-CN" altLang="en-US" sz="2800" b="1"/>
          </a:p>
        </p:txBody>
      </p:sp>
      <p:sp>
        <p:nvSpPr>
          <p:cNvPr id="14" name="圆角矩形 7">
            <a:extLst>
              <a:ext uri="{FF2B5EF4-FFF2-40B4-BE49-F238E27FC236}">
                <a16:creationId xmlns:a16="http://schemas.microsoft.com/office/drawing/2014/main" id="{CD352D56-8E18-4B08-B663-1FB33C3C937E}"/>
              </a:ext>
            </a:extLst>
          </p:cNvPr>
          <p:cNvSpPr/>
          <p:nvPr/>
        </p:nvSpPr>
        <p:spPr>
          <a:xfrm>
            <a:off x="3999267" y="2392213"/>
            <a:ext cx="717550" cy="450850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endParaRPr lang="zh-CN" altLang="en-US" sz="2800" b="1"/>
          </a:p>
        </p:txBody>
      </p:sp>
      <p:graphicFrame>
        <p:nvGraphicFramePr>
          <p:cNvPr id="16" name="对象 15">
            <a:extLst>
              <a:ext uri="{FF2B5EF4-FFF2-40B4-BE49-F238E27FC236}">
                <a16:creationId xmlns:a16="http://schemas.microsoft.com/office/drawing/2014/main" id="{A16D1626-C47E-4CE6-8D62-842EA581C5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7372424"/>
              </p:ext>
            </p:extLst>
          </p:nvPr>
        </p:nvGraphicFramePr>
        <p:xfrm>
          <a:off x="704904" y="5039007"/>
          <a:ext cx="7669775" cy="1345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6" name="Document" r:id="rId4" imgW="7789884" imgH="1491144" progId="Word.Document.12">
                  <p:embed/>
                </p:oleObj>
              </mc:Choice>
              <mc:Fallback>
                <p:oleObj name="Document" r:id="rId4" imgW="7789884" imgH="149114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04904" y="5039007"/>
                        <a:ext cx="7669775" cy="13454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2">
            <a:extLst>
              <a:ext uri="{FF2B5EF4-FFF2-40B4-BE49-F238E27FC236}">
                <a16:creationId xmlns:a16="http://schemas.microsoft.com/office/drawing/2014/main" id="{4FC33E59-CF8E-46E8-82F6-6C690E84CA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849" y="3651250"/>
            <a:ext cx="8261886" cy="954107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defTabSz="914378">
              <a:defRPr/>
            </a:pPr>
            <a:r>
              <a:rPr lang="zh-CN" altLang="en-US" sz="2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例</a:t>
            </a:r>
            <a:r>
              <a:rPr lang="en-US" altLang="zh-CN" sz="2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zh-CN" altLang="en-US" sz="2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：一物块以一定速度冲上粗糙斜面，图中关于该物块受力的示意图正确的是（    ）</a:t>
            </a:r>
          </a:p>
        </p:txBody>
      </p:sp>
      <p:sp>
        <p:nvSpPr>
          <p:cNvPr id="28" name="圆角矩形 5">
            <a:extLst>
              <a:ext uri="{FF2B5EF4-FFF2-40B4-BE49-F238E27FC236}">
                <a16:creationId xmlns:a16="http://schemas.microsoft.com/office/drawing/2014/main" id="{CFC7CCE2-6A3C-4D8B-88F8-067F3E753EB8}"/>
              </a:ext>
            </a:extLst>
          </p:cNvPr>
          <p:cNvSpPr/>
          <p:nvPr/>
        </p:nvSpPr>
        <p:spPr>
          <a:xfrm>
            <a:off x="4219562" y="3707060"/>
            <a:ext cx="704877" cy="450850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endParaRPr lang="zh-CN" altLang="en-US" sz="2800" b="1"/>
          </a:p>
        </p:txBody>
      </p:sp>
      <p:sp>
        <p:nvSpPr>
          <p:cNvPr id="29" name="圆角矩形 5">
            <a:extLst>
              <a:ext uri="{FF2B5EF4-FFF2-40B4-BE49-F238E27FC236}">
                <a16:creationId xmlns:a16="http://schemas.microsoft.com/office/drawing/2014/main" id="{F749D9A6-23A8-49E9-A6A5-AEB7E02878A5}"/>
              </a:ext>
            </a:extLst>
          </p:cNvPr>
          <p:cNvSpPr/>
          <p:nvPr/>
        </p:nvSpPr>
        <p:spPr>
          <a:xfrm>
            <a:off x="4924439" y="3707060"/>
            <a:ext cx="772686" cy="450850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endParaRPr lang="zh-CN" altLang="en-US" sz="2800" b="1"/>
          </a:p>
        </p:txBody>
      </p:sp>
      <p:sp>
        <p:nvSpPr>
          <p:cNvPr id="30" name="圆角矩形 6">
            <a:extLst>
              <a:ext uri="{FF2B5EF4-FFF2-40B4-BE49-F238E27FC236}">
                <a16:creationId xmlns:a16="http://schemas.microsoft.com/office/drawing/2014/main" id="{325579C8-3FB2-4107-AB89-57D84AF69557}"/>
              </a:ext>
            </a:extLst>
          </p:cNvPr>
          <p:cNvSpPr/>
          <p:nvPr/>
        </p:nvSpPr>
        <p:spPr>
          <a:xfrm>
            <a:off x="473264" y="4120834"/>
            <a:ext cx="704877" cy="450850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endParaRPr lang="zh-CN" altLang="en-US" sz="2800" b="1"/>
          </a:p>
        </p:txBody>
      </p:sp>
      <p:sp>
        <p:nvSpPr>
          <p:cNvPr id="31" name="TextBox 2">
            <a:extLst>
              <a:ext uri="{FF2B5EF4-FFF2-40B4-BE49-F238E27FC236}">
                <a16:creationId xmlns:a16="http://schemas.microsoft.com/office/drawing/2014/main" id="{8C413C20-656D-4DA8-8204-A450255E82A1}"/>
              </a:ext>
            </a:extLst>
          </p:cNvPr>
          <p:cNvSpPr txBox="1"/>
          <p:nvPr/>
        </p:nvSpPr>
        <p:spPr>
          <a:xfrm>
            <a:off x="5130319" y="4120024"/>
            <a:ext cx="300082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C</a:t>
            </a:r>
            <a:endParaRPr lang="zh-CN" altLang="en-US" sz="28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2" name="Text Box 24">
            <a:extLst>
              <a:ext uri="{FF2B5EF4-FFF2-40B4-BE49-F238E27FC236}">
                <a16:creationId xmlns:a16="http://schemas.microsoft.com/office/drawing/2014/main" id="{2672B9CC-992C-4B18-A98C-19CF82D71EF8}"/>
              </a:ext>
            </a:extLst>
          </p:cNvPr>
          <p:cNvSpPr txBox="1"/>
          <p:nvPr/>
        </p:nvSpPr>
        <p:spPr>
          <a:xfrm>
            <a:off x="408849" y="236249"/>
            <a:ext cx="2353529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en-US" altLang="zh-CN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受力分析</a:t>
            </a:r>
          </a:p>
        </p:txBody>
      </p:sp>
    </p:spTree>
    <p:extLst>
      <p:ext uri="{BB962C8B-B14F-4D97-AF65-F5344CB8AC3E}">
        <p14:creationId xmlns:p14="http://schemas.microsoft.com/office/powerpoint/2010/main" val="1142982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 animBg="1"/>
      <p:bldP spid="6" grpId="0" animBg="1"/>
      <p:bldP spid="8" grpId="0" animBg="1"/>
      <p:bldP spid="11" grpId="0"/>
      <p:bldP spid="12" grpId="0" animBg="1"/>
      <p:bldP spid="13" grpId="0" animBg="1"/>
      <p:bldP spid="14" grpId="0" animBg="1"/>
      <p:bldP spid="26" grpId="0" animBg="1"/>
      <p:bldP spid="28" grpId="0" animBg="1"/>
      <p:bldP spid="29" grpId="0" animBg="1"/>
      <p:bldP spid="30" grpId="0" animBg="1"/>
      <p:bldP spid="3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E:\李燃\教师教学用书\2012人教教师用书项目\ppt\物理\图标.png">
            <a:extLst>
              <a:ext uri="{FF2B5EF4-FFF2-40B4-BE49-F238E27FC236}">
                <a16:creationId xmlns:a16="http://schemas.microsoft.com/office/drawing/2014/main" id="{599B479A-3A4B-4835-8728-901CCC58F5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142875"/>
            <a:ext cx="882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E7A0B9A-32BE-4BA6-A211-9DEF9B4243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946" y="1816657"/>
            <a:ext cx="8389524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（中考真题）例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4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：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滑块被固定在光滑斜面底端的压缩弹簧弹出。滑块离开弹簧后沿斜面向上运动的过程中，不考虑空气阻力如图关于滑块的受力示意图正确的是（     ）</a:t>
            </a:r>
            <a:endParaRPr kumimoji="0" lang="zh-CN" altLang="en-US" sz="2400" b="0" i="0" u="none" strike="noStrike" cap="none" normalizeH="0" baseline="0" dirty="0">
              <a:ln>
                <a:noFill/>
              </a:ln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49" name="图片 21" descr="学科网(www.zxxk.com)--教育资源门户，提供试卷、教案、课件、论文、素材及各类教学资源下载，还有大量而丰富的教学相关资讯！">
            <a:extLst>
              <a:ext uri="{FF2B5EF4-FFF2-40B4-BE49-F238E27FC236}">
                <a16:creationId xmlns:a16="http://schemas.microsoft.com/office/drawing/2014/main" id="{D80CC982-E851-422E-A603-5C03C54AA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497" y="3618672"/>
            <a:ext cx="7265005" cy="1989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40BE118-7638-41C9-A64D-88C789D220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6685" y="356401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6" name="Text Box 24">
            <a:extLst>
              <a:ext uri="{FF2B5EF4-FFF2-40B4-BE49-F238E27FC236}">
                <a16:creationId xmlns:a16="http://schemas.microsoft.com/office/drawing/2014/main" id="{A436F1F0-CB2F-4184-8566-36A6387BC39C}"/>
              </a:ext>
            </a:extLst>
          </p:cNvPr>
          <p:cNvSpPr txBox="1"/>
          <p:nvPr/>
        </p:nvSpPr>
        <p:spPr>
          <a:xfrm>
            <a:off x="412946" y="454724"/>
            <a:ext cx="2353529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en-US" altLang="zh-CN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受力分析</a:t>
            </a:r>
          </a:p>
        </p:txBody>
      </p:sp>
      <p:sp>
        <p:nvSpPr>
          <p:cNvPr id="7" name="圆角矩形 4">
            <a:extLst>
              <a:ext uri="{FF2B5EF4-FFF2-40B4-BE49-F238E27FC236}">
                <a16:creationId xmlns:a16="http://schemas.microsoft.com/office/drawing/2014/main" id="{564B5E1F-647E-4AA2-9D64-4EFE1B85AFB7}"/>
              </a:ext>
            </a:extLst>
          </p:cNvPr>
          <p:cNvSpPr/>
          <p:nvPr/>
        </p:nvSpPr>
        <p:spPr>
          <a:xfrm>
            <a:off x="4932040" y="1816657"/>
            <a:ext cx="630070" cy="450850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endParaRPr lang="zh-CN" altLang="en-US" sz="2800" b="1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5988C53-818F-4130-AC86-FE132C30DC5B}"/>
              </a:ext>
            </a:extLst>
          </p:cNvPr>
          <p:cNvSpPr txBox="1"/>
          <p:nvPr/>
        </p:nvSpPr>
        <p:spPr>
          <a:xfrm>
            <a:off x="6308685" y="2618910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6782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 animBg="1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2" name="矩形 4191">
            <a:extLst>
              <a:ext uri="{FF2B5EF4-FFF2-40B4-BE49-F238E27FC236}">
                <a16:creationId xmlns:a16="http://schemas.microsoft.com/office/drawing/2014/main" id="{539F4A2A-283F-4767-874E-3A9B29D00D03}"/>
              </a:ext>
            </a:extLst>
          </p:cNvPr>
          <p:cNvSpPr/>
          <p:nvPr/>
        </p:nvSpPr>
        <p:spPr>
          <a:xfrm>
            <a:off x="412946" y="1166843"/>
            <a:ext cx="8254509" cy="46138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例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：如图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所示，下列情况受力分析正确的是（不计空气阻力）（     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		</a:t>
            </a:r>
          </a:p>
          <a:p>
            <a:pPr>
              <a:lnSpc>
                <a:spcPct val="150000"/>
              </a:lnSpc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>
              <a:lnSpc>
                <a:spcPct val="150000"/>
              </a:lnSpc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．甲图为排球离开手后在空中飞行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．乙图为一相对于电梯静止的物块随自动电梯匀速下行	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．丙图为杠杆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OAB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在如图位置静止时，在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点施加最小拉力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的方向为竖直向上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．丁图为细绳一端固定在墙上，另一端与物体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相连；物块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在水平拉力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的作用下沿光滑水平面向右匀速直线运动，物块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受到摩擦力的方向为水平向右</a:t>
            </a:r>
          </a:p>
        </p:txBody>
      </p:sp>
      <p:sp>
        <p:nvSpPr>
          <p:cNvPr id="4343" name="Rectangle 193">
            <a:extLst>
              <a:ext uri="{FF2B5EF4-FFF2-40B4-BE49-F238E27FC236}">
                <a16:creationId xmlns:a16="http://schemas.microsoft.com/office/drawing/2014/main" id="{4E4C093A-2501-4423-BC39-4A3F73DDD8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344" name="Rectangle 203">
            <a:extLst>
              <a:ext uri="{FF2B5EF4-FFF2-40B4-BE49-F238E27FC236}">
                <a16:creationId xmlns:a16="http://schemas.microsoft.com/office/drawing/2014/main" id="{9DC7C91C-B833-45A5-B1F7-CD8DCB4043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zh-CN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45" name="Rectangle 204">
            <a:extLst>
              <a:ext uri="{FF2B5EF4-FFF2-40B4-BE49-F238E27FC236}">
                <a16:creationId xmlns:a16="http://schemas.microsoft.com/office/drawing/2014/main" id="{F6AF4D17-90D4-42E2-9EFE-4033020E83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46" name="Rectangle 205">
            <a:extLst>
              <a:ext uri="{FF2B5EF4-FFF2-40B4-BE49-F238E27FC236}">
                <a16:creationId xmlns:a16="http://schemas.microsoft.com/office/drawing/2014/main" id="{81B580D3-19C3-4C80-88C4-3BA3CD104D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	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47" name="Rectangle 207">
            <a:extLst>
              <a:ext uri="{FF2B5EF4-FFF2-40B4-BE49-F238E27FC236}">
                <a16:creationId xmlns:a16="http://schemas.microsoft.com/office/drawing/2014/main" id="{44D60C88-2890-45C5-995D-4E6B7F9E7D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zh-CN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48" name="Rectangle 209">
            <a:extLst>
              <a:ext uri="{FF2B5EF4-FFF2-40B4-BE49-F238E27FC236}">
                <a16:creationId xmlns:a16="http://schemas.microsoft.com/office/drawing/2014/main" id="{3F847AE0-8A22-4A26-8521-5659BAF475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49" name="Rectangle 210">
            <a:extLst>
              <a:ext uri="{FF2B5EF4-FFF2-40B4-BE49-F238E27FC236}">
                <a16:creationId xmlns:a16="http://schemas.microsoft.com/office/drawing/2014/main" id="{8B172771-8762-466E-9B2D-384465C8D2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6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en-US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50" name="Rectangle 212">
            <a:extLst>
              <a:ext uri="{FF2B5EF4-FFF2-40B4-BE49-F238E27FC236}">
                <a16:creationId xmlns:a16="http://schemas.microsoft.com/office/drawing/2014/main" id="{49E05ADA-37F1-496F-91C9-C8BB8C3553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914400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4351" name="图片 4350">
            <a:extLst>
              <a:ext uri="{FF2B5EF4-FFF2-40B4-BE49-F238E27FC236}">
                <a16:creationId xmlns:a16="http://schemas.microsoft.com/office/drawing/2014/main" id="{EE032B72-EBDD-4EDF-AF58-5272A34C63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690" y="1988840"/>
            <a:ext cx="5187975" cy="1342189"/>
          </a:xfrm>
          <a:prstGeom prst="rect">
            <a:avLst/>
          </a:prstGeom>
        </p:spPr>
      </p:pic>
      <p:sp>
        <p:nvSpPr>
          <p:cNvPr id="12" name="Text Box 24">
            <a:extLst>
              <a:ext uri="{FF2B5EF4-FFF2-40B4-BE49-F238E27FC236}">
                <a16:creationId xmlns:a16="http://schemas.microsoft.com/office/drawing/2014/main" id="{B6F157E0-B176-464C-AA51-9CCDFFF04818}"/>
              </a:ext>
            </a:extLst>
          </p:cNvPr>
          <p:cNvSpPr txBox="1"/>
          <p:nvPr/>
        </p:nvSpPr>
        <p:spPr>
          <a:xfrm>
            <a:off x="412946" y="454724"/>
            <a:ext cx="2353529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en-US" altLang="zh-CN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受力分析</a:t>
            </a:r>
          </a:p>
        </p:txBody>
      </p:sp>
      <p:pic>
        <p:nvPicPr>
          <p:cNvPr id="13" name="Picture 9" descr="E:\李燃\教师教学用书\2012人教教师用书项目\ppt\物理\图标.png">
            <a:extLst>
              <a:ext uri="{FF2B5EF4-FFF2-40B4-BE49-F238E27FC236}">
                <a16:creationId xmlns:a16="http://schemas.microsoft.com/office/drawing/2014/main" id="{E18F3A73-A7A0-4743-BAF5-24D911DCEE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142875"/>
            <a:ext cx="882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9201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2" name="矩形 4191">
            <a:extLst>
              <a:ext uri="{FF2B5EF4-FFF2-40B4-BE49-F238E27FC236}">
                <a16:creationId xmlns:a16="http://schemas.microsoft.com/office/drawing/2014/main" id="{539F4A2A-283F-4767-874E-3A9B29D00D03}"/>
              </a:ext>
            </a:extLst>
          </p:cNvPr>
          <p:cNvSpPr/>
          <p:nvPr/>
        </p:nvSpPr>
        <p:spPr>
          <a:xfrm>
            <a:off x="412946" y="1166843"/>
            <a:ext cx="8254509" cy="2120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例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：如图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甲所示，下列情况受力分析正确的是（不计空气阻力）（     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		</a:t>
            </a:r>
          </a:p>
          <a:p>
            <a:pPr>
              <a:lnSpc>
                <a:spcPct val="150000"/>
              </a:lnSpc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．甲图为排球离开手后在空中飞行</a:t>
            </a:r>
          </a:p>
        </p:txBody>
      </p:sp>
      <p:sp>
        <p:nvSpPr>
          <p:cNvPr id="4343" name="Rectangle 193">
            <a:extLst>
              <a:ext uri="{FF2B5EF4-FFF2-40B4-BE49-F238E27FC236}">
                <a16:creationId xmlns:a16="http://schemas.microsoft.com/office/drawing/2014/main" id="{4E4C093A-2501-4423-BC39-4A3F73DDD8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344" name="Rectangle 203">
            <a:extLst>
              <a:ext uri="{FF2B5EF4-FFF2-40B4-BE49-F238E27FC236}">
                <a16:creationId xmlns:a16="http://schemas.microsoft.com/office/drawing/2014/main" id="{9DC7C91C-B833-45A5-B1F7-CD8DCB4043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zh-CN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45" name="Rectangle 204">
            <a:extLst>
              <a:ext uri="{FF2B5EF4-FFF2-40B4-BE49-F238E27FC236}">
                <a16:creationId xmlns:a16="http://schemas.microsoft.com/office/drawing/2014/main" id="{F6AF4D17-90D4-42E2-9EFE-4033020E83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46" name="Rectangle 205">
            <a:extLst>
              <a:ext uri="{FF2B5EF4-FFF2-40B4-BE49-F238E27FC236}">
                <a16:creationId xmlns:a16="http://schemas.microsoft.com/office/drawing/2014/main" id="{81B580D3-19C3-4C80-88C4-3BA3CD104D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	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47" name="Rectangle 207">
            <a:extLst>
              <a:ext uri="{FF2B5EF4-FFF2-40B4-BE49-F238E27FC236}">
                <a16:creationId xmlns:a16="http://schemas.microsoft.com/office/drawing/2014/main" id="{44D60C88-2890-45C5-995D-4E6B7F9E7D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zh-CN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48" name="Rectangle 209">
            <a:extLst>
              <a:ext uri="{FF2B5EF4-FFF2-40B4-BE49-F238E27FC236}">
                <a16:creationId xmlns:a16="http://schemas.microsoft.com/office/drawing/2014/main" id="{3F847AE0-8A22-4A26-8521-5659BAF475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49" name="Rectangle 210">
            <a:extLst>
              <a:ext uri="{FF2B5EF4-FFF2-40B4-BE49-F238E27FC236}">
                <a16:creationId xmlns:a16="http://schemas.microsoft.com/office/drawing/2014/main" id="{8B172771-8762-466E-9B2D-384465C8D2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6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en-US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50" name="Rectangle 212">
            <a:extLst>
              <a:ext uri="{FF2B5EF4-FFF2-40B4-BE49-F238E27FC236}">
                <a16:creationId xmlns:a16="http://schemas.microsoft.com/office/drawing/2014/main" id="{49E05ADA-37F1-496F-91C9-C8BB8C3553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914400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4351" name="图片 4350">
            <a:extLst>
              <a:ext uri="{FF2B5EF4-FFF2-40B4-BE49-F238E27FC236}">
                <a16:creationId xmlns:a16="http://schemas.microsoft.com/office/drawing/2014/main" id="{EE032B72-EBDD-4EDF-AF58-5272A34C63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2240"/>
          <a:stretch/>
        </p:blipFill>
        <p:spPr>
          <a:xfrm>
            <a:off x="611560" y="1673805"/>
            <a:ext cx="1440160" cy="1342189"/>
          </a:xfrm>
          <a:prstGeom prst="rect">
            <a:avLst/>
          </a:prstGeom>
        </p:spPr>
      </p:pic>
      <p:sp>
        <p:nvSpPr>
          <p:cNvPr id="12" name="Text Box 24">
            <a:extLst>
              <a:ext uri="{FF2B5EF4-FFF2-40B4-BE49-F238E27FC236}">
                <a16:creationId xmlns:a16="http://schemas.microsoft.com/office/drawing/2014/main" id="{B6F157E0-B176-464C-AA51-9CCDFFF04818}"/>
              </a:ext>
            </a:extLst>
          </p:cNvPr>
          <p:cNvSpPr txBox="1"/>
          <p:nvPr/>
        </p:nvSpPr>
        <p:spPr>
          <a:xfrm>
            <a:off x="412946" y="454724"/>
            <a:ext cx="2353529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en-US" altLang="zh-CN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受力分析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27861F0-0535-4D80-B407-8E1432301BB0}"/>
              </a:ext>
            </a:extLst>
          </p:cNvPr>
          <p:cNvSpPr/>
          <p:nvPr/>
        </p:nvSpPr>
        <p:spPr>
          <a:xfrm>
            <a:off x="1466656" y="3570255"/>
            <a:ext cx="7020780" cy="874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解释：球受到地球的吸引，而受到重力。</a:t>
            </a:r>
            <a:endParaRPr lang="en-US" altLang="zh-CN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手与球分开后，球和手没有相互作用，因此不受击打的力。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F257778-25A6-4E8E-8718-8E541CA0FB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890" y="4465122"/>
            <a:ext cx="2248364" cy="1935678"/>
          </a:xfrm>
          <a:prstGeom prst="rect">
            <a:avLst/>
          </a:prstGeom>
        </p:spPr>
      </p:pic>
      <p:pic>
        <p:nvPicPr>
          <p:cNvPr id="15" name="Picture 9" descr="E:\李燃\教师教学用书\2012人教教师用书项目\ppt\物理\图标.png">
            <a:extLst>
              <a:ext uri="{FF2B5EF4-FFF2-40B4-BE49-F238E27FC236}">
                <a16:creationId xmlns:a16="http://schemas.microsoft.com/office/drawing/2014/main" id="{1AE1E713-8983-4E95-8CA6-F5E3E0E554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142875"/>
            <a:ext cx="882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6349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2" name="矩形 4191">
            <a:extLst>
              <a:ext uri="{FF2B5EF4-FFF2-40B4-BE49-F238E27FC236}">
                <a16:creationId xmlns:a16="http://schemas.microsoft.com/office/drawing/2014/main" id="{539F4A2A-283F-4767-874E-3A9B29D00D03}"/>
              </a:ext>
            </a:extLst>
          </p:cNvPr>
          <p:cNvSpPr/>
          <p:nvPr/>
        </p:nvSpPr>
        <p:spPr>
          <a:xfrm>
            <a:off x="412946" y="1166843"/>
            <a:ext cx="8254509" cy="2120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例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：如图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乙所示，下列情况受力分析正确的是（不计空气阻力）（     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		</a:t>
            </a:r>
          </a:p>
          <a:p>
            <a:pPr>
              <a:lnSpc>
                <a:spcPct val="150000"/>
              </a:lnSpc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．乙图为一相对于电梯静止的物块随自动电梯匀速下行	</a:t>
            </a:r>
          </a:p>
        </p:txBody>
      </p:sp>
      <p:sp>
        <p:nvSpPr>
          <p:cNvPr id="4343" name="Rectangle 193">
            <a:extLst>
              <a:ext uri="{FF2B5EF4-FFF2-40B4-BE49-F238E27FC236}">
                <a16:creationId xmlns:a16="http://schemas.microsoft.com/office/drawing/2014/main" id="{4E4C093A-2501-4423-BC39-4A3F73DDD8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344" name="Rectangle 203">
            <a:extLst>
              <a:ext uri="{FF2B5EF4-FFF2-40B4-BE49-F238E27FC236}">
                <a16:creationId xmlns:a16="http://schemas.microsoft.com/office/drawing/2014/main" id="{9DC7C91C-B833-45A5-B1F7-CD8DCB4043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zh-CN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45" name="Rectangle 204">
            <a:extLst>
              <a:ext uri="{FF2B5EF4-FFF2-40B4-BE49-F238E27FC236}">
                <a16:creationId xmlns:a16="http://schemas.microsoft.com/office/drawing/2014/main" id="{F6AF4D17-90D4-42E2-9EFE-4033020E83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46" name="Rectangle 205">
            <a:extLst>
              <a:ext uri="{FF2B5EF4-FFF2-40B4-BE49-F238E27FC236}">
                <a16:creationId xmlns:a16="http://schemas.microsoft.com/office/drawing/2014/main" id="{81B580D3-19C3-4C80-88C4-3BA3CD104D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	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47" name="Rectangle 207">
            <a:extLst>
              <a:ext uri="{FF2B5EF4-FFF2-40B4-BE49-F238E27FC236}">
                <a16:creationId xmlns:a16="http://schemas.microsoft.com/office/drawing/2014/main" id="{44D60C88-2890-45C5-995D-4E6B7F9E7D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zh-CN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48" name="Rectangle 209">
            <a:extLst>
              <a:ext uri="{FF2B5EF4-FFF2-40B4-BE49-F238E27FC236}">
                <a16:creationId xmlns:a16="http://schemas.microsoft.com/office/drawing/2014/main" id="{3F847AE0-8A22-4A26-8521-5659BAF475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49" name="Rectangle 210">
            <a:extLst>
              <a:ext uri="{FF2B5EF4-FFF2-40B4-BE49-F238E27FC236}">
                <a16:creationId xmlns:a16="http://schemas.microsoft.com/office/drawing/2014/main" id="{8B172771-8762-466E-9B2D-384465C8D2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6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en-US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50" name="Rectangle 212">
            <a:extLst>
              <a:ext uri="{FF2B5EF4-FFF2-40B4-BE49-F238E27FC236}">
                <a16:creationId xmlns:a16="http://schemas.microsoft.com/office/drawing/2014/main" id="{49E05ADA-37F1-496F-91C9-C8BB8C3553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914400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4351" name="图片 4350">
            <a:extLst>
              <a:ext uri="{FF2B5EF4-FFF2-40B4-BE49-F238E27FC236}">
                <a16:creationId xmlns:a16="http://schemas.microsoft.com/office/drawing/2014/main" id="{EE032B72-EBDD-4EDF-AF58-5272A34C63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801" r="49258" b="12819"/>
          <a:stretch/>
        </p:blipFill>
        <p:spPr>
          <a:xfrm>
            <a:off x="415806" y="1628800"/>
            <a:ext cx="1305145" cy="1170130"/>
          </a:xfrm>
          <a:prstGeom prst="rect">
            <a:avLst/>
          </a:prstGeom>
        </p:spPr>
      </p:pic>
      <p:sp>
        <p:nvSpPr>
          <p:cNvPr id="12" name="Text Box 24">
            <a:extLst>
              <a:ext uri="{FF2B5EF4-FFF2-40B4-BE49-F238E27FC236}">
                <a16:creationId xmlns:a16="http://schemas.microsoft.com/office/drawing/2014/main" id="{B6F157E0-B176-464C-AA51-9CCDFFF04818}"/>
              </a:ext>
            </a:extLst>
          </p:cNvPr>
          <p:cNvSpPr txBox="1"/>
          <p:nvPr/>
        </p:nvSpPr>
        <p:spPr>
          <a:xfrm>
            <a:off x="412946" y="454724"/>
            <a:ext cx="2353529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en-US" altLang="zh-CN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受力分析</a:t>
            </a:r>
          </a:p>
        </p:txBody>
      </p:sp>
      <p:sp>
        <p:nvSpPr>
          <p:cNvPr id="13" name="圆角矩形 4">
            <a:extLst>
              <a:ext uri="{FF2B5EF4-FFF2-40B4-BE49-F238E27FC236}">
                <a16:creationId xmlns:a16="http://schemas.microsoft.com/office/drawing/2014/main" id="{6532B2E2-BA0D-4029-9E4F-5B90A1045E33}"/>
              </a:ext>
            </a:extLst>
          </p:cNvPr>
          <p:cNvSpPr/>
          <p:nvPr/>
        </p:nvSpPr>
        <p:spPr>
          <a:xfrm>
            <a:off x="5247075" y="2922995"/>
            <a:ext cx="540060" cy="353800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endParaRPr lang="zh-CN" altLang="en-US" sz="2800" b="1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05840AF-2A81-43AA-A06C-EF305C1A800F}"/>
              </a:ext>
            </a:extLst>
          </p:cNvPr>
          <p:cNvSpPr/>
          <p:nvPr/>
        </p:nvSpPr>
        <p:spPr>
          <a:xfrm>
            <a:off x="656565" y="3584291"/>
            <a:ext cx="5580620" cy="874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解释：</a:t>
            </a:r>
            <a:endParaRPr lang="en-US" altLang="zh-CN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受地球吸引而有重力</a:t>
            </a:r>
            <a:endParaRPr lang="en-US" altLang="zh-CN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91BF1CF-1871-46BA-8F4A-07617F1AE5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235" y="4259177"/>
            <a:ext cx="1663300" cy="143198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26205952-8994-41E6-870D-37635C7C9907}"/>
              </a:ext>
            </a:extLst>
          </p:cNvPr>
          <p:cNvSpPr/>
          <p:nvPr/>
        </p:nvSpPr>
        <p:spPr>
          <a:xfrm>
            <a:off x="656565" y="4450675"/>
            <a:ext cx="4572000" cy="8744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4A7E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dirty="0">
                <a:solidFill>
                  <a:srgbClr val="4A7E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与台阶接触，相互挤压而对台阶有压力，台阶反作用，物块受支持力</a:t>
            </a:r>
            <a:endParaRPr lang="en-US" altLang="zh-CN" dirty="0">
              <a:solidFill>
                <a:srgbClr val="4A7EB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842E6A0-8998-44FD-96C4-709E4FA63A0F}"/>
              </a:ext>
            </a:extLst>
          </p:cNvPr>
          <p:cNvSpPr/>
          <p:nvPr/>
        </p:nvSpPr>
        <p:spPr>
          <a:xfrm>
            <a:off x="675075" y="5341092"/>
            <a:ext cx="4572000" cy="8744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物块与电梯一起匀速运动，在水平方向上没有相对运动及相对运动趋势，没有摩擦力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88D57B72-7B0B-4AE2-80DA-36D9C6F4666A}"/>
              </a:ext>
            </a:extLst>
          </p:cNvPr>
          <p:cNvGrpSpPr/>
          <p:nvPr/>
        </p:nvGrpSpPr>
        <p:grpSpPr>
          <a:xfrm>
            <a:off x="7497917" y="4887878"/>
            <a:ext cx="364202" cy="656859"/>
            <a:chOff x="7497917" y="4887878"/>
            <a:chExt cx="364202" cy="656859"/>
          </a:xfrm>
        </p:grpSpPr>
        <p:cxnSp>
          <p:nvCxnSpPr>
            <p:cNvPr id="7" name="直接箭头连接符 6">
              <a:extLst>
                <a:ext uri="{FF2B5EF4-FFF2-40B4-BE49-F238E27FC236}">
                  <a16:creationId xmlns:a16="http://schemas.microsoft.com/office/drawing/2014/main" id="{D836DF98-76AB-421A-A531-A946B5F618F7}"/>
                </a:ext>
              </a:extLst>
            </p:cNvPr>
            <p:cNvCxnSpPr/>
            <p:nvPr/>
          </p:nvCxnSpPr>
          <p:spPr>
            <a:xfrm>
              <a:off x="7518885" y="4887878"/>
              <a:ext cx="0" cy="566347"/>
            </a:xfrm>
            <a:prstGeom prst="straightConnector1">
              <a:avLst/>
            </a:prstGeom>
            <a:ln w="38100">
              <a:solidFill>
                <a:srgbClr val="FF3B3B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4EEBC3FF-2E13-44A0-9626-74ECD1F9C80C}"/>
                </a:ext>
              </a:extLst>
            </p:cNvPr>
            <p:cNvSpPr txBox="1"/>
            <p:nvPr/>
          </p:nvSpPr>
          <p:spPr>
            <a:xfrm>
              <a:off x="7497917" y="5175405"/>
              <a:ext cx="3642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FF0000"/>
                  </a:solidFill>
                </a:rPr>
                <a:t>G</a:t>
              </a:r>
              <a:endParaRPr lang="zh-CN" altLang="en-US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3DBE602C-E67D-4FB2-B870-1A3CAA53376A}"/>
              </a:ext>
            </a:extLst>
          </p:cNvPr>
          <p:cNvGrpSpPr/>
          <p:nvPr/>
        </p:nvGrpSpPr>
        <p:grpSpPr>
          <a:xfrm>
            <a:off x="7497917" y="3981041"/>
            <a:ext cx="460382" cy="906837"/>
            <a:chOff x="7497917" y="3981041"/>
            <a:chExt cx="460382" cy="906837"/>
          </a:xfrm>
        </p:grpSpPr>
        <p:cxnSp>
          <p:nvCxnSpPr>
            <p:cNvPr id="11" name="直接箭头连接符 10">
              <a:extLst>
                <a:ext uri="{FF2B5EF4-FFF2-40B4-BE49-F238E27FC236}">
                  <a16:creationId xmlns:a16="http://schemas.microsoft.com/office/drawing/2014/main" id="{47B47718-1A1B-4016-9F65-3679D1F4271A}"/>
                </a:ext>
              </a:extLst>
            </p:cNvPr>
            <p:cNvCxnSpPr/>
            <p:nvPr/>
          </p:nvCxnSpPr>
          <p:spPr>
            <a:xfrm flipV="1">
              <a:off x="7518885" y="4194085"/>
              <a:ext cx="0" cy="693793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641DAB98-4122-473C-8AEC-C7236F396601}"/>
                </a:ext>
              </a:extLst>
            </p:cNvPr>
            <p:cNvSpPr txBox="1"/>
            <p:nvPr/>
          </p:nvSpPr>
          <p:spPr>
            <a:xfrm>
              <a:off x="7497917" y="3981041"/>
              <a:ext cx="4603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tx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</a:t>
              </a:r>
              <a:r>
                <a:rPr lang="zh-CN" altLang="en-US" sz="1050" b="1" dirty="0">
                  <a:solidFill>
                    <a:schemeClr val="tx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支</a:t>
              </a:r>
              <a:endParaRPr lang="zh-CN" altLang="en-US" b="1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4" name="Picture 9" descr="E:\李燃\教师教学用书\2012人教教师用书项目\ppt\物理\图标.png">
            <a:extLst>
              <a:ext uri="{FF2B5EF4-FFF2-40B4-BE49-F238E27FC236}">
                <a16:creationId xmlns:a16="http://schemas.microsoft.com/office/drawing/2014/main" id="{0FBE8CD5-8306-42CD-916A-585E959ABE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142875"/>
            <a:ext cx="882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3182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4" grpId="0"/>
      <p:bldP spid="4" grpId="0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>
            <a:extLst>
              <a:ext uri="{FF2B5EF4-FFF2-40B4-BE49-F238E27FC236}">
                <a16:creationId xmlns:a16="http://schemas.microsoft.com/office/drawing/2014/main" id="{5443E7FF-85BC-43F6-A33C-7D69CA9BF7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1595" y="3778432"/>
            <a:ext cx="3238500" cy="2514600"/>
          </a:xfrm>
          <a:prstGeom prst="rect">
            <a:avLst/>
          </a:prstGeom>
        </p:spPr>
      </p:pic>
      <p:sp>
        <p:nvSpPr>
          <p:cNvPr id="4192" name="矩形 4191">
            <a:extLst>
              <a:ext uri="{FF2B5EF4-FFF2-40B4-BE49-F238E27FC236}">
                <a16:creationId xmlns:a16="http://schemas.microsoft.com/office/drawing/2014/main" id="{539F4A2A-283F-4767-874E-3A9B29D00D03}"/>
              </a:ext>
            </a:extLst>
          </p:cNvPr>
          <p:cNvSpPr/>
          <p:nvPr/>
        </p:nvSpPr>
        <p:spPr>
          <a:xfrm>
            <a:off x="412946" y="1166843"/>
            <a:ext cx="8254509" cy="2120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例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：如图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丙所示，下列情况受力分析正确的是（不计空气阻力）（     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		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．丙图为杠杆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OAB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在如图位置静止时，在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点施加最小拉力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的方向为竖直向上</a:t>
            </a:r>
          </a:p>
        </p:txBody>
      </p:sp>
      <p:sp>
        <p:nvSpPr>
          <p:cNvPr id="4343" name="Rectangle 193">
            <a:extLst>
              <a:ext uri="{FF2B5EF4-FFF2-40B4-BE49-F238E27FC236}">
                <a16:creationId xmlns:a16="http://schemas.microsoft.com/office/drawing/2014/main" id="{4E4C093A-2501-4423-BC39-4A3F73DDD8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344" name="Rectangle 203">
            <a:extLst>
              <a:ext uri="{FF2B5EF4-FFF2-40B4-BE49-F238E27FC236}">
                <a16:creationId xmlns:a16="http://schemas.microsoft.com/office/drawing/2014/main" id="{9DC7C91C-B833-45A5-B1F7-CD8DCB4043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zh-CN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45" name="Rectangle 204">
            <a:extLst>
              <a:ext uri="{FF2B5EF4-FFF2-40B4-BE49-F238E27FC236}">
                <a16:creationId xmlns:a16="http://schemas.microsoft.com/office/drawing/2014/main" id="{F6AF4D17-90D4-42E2-9EFE-4033020E83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46" name="Rectangle 205">
            <a:extLst>
              <a:ext uri="{FF2B5EF4-FFF2-40B4-BE49-F238E27FC236}">
                <a16:creationId xmlns:a16="http://schemas.microsoft.com/office/drawing/2014/main" id="{81B580D3-19C3-4C80-88C4-3BA3CD104D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	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47" name="Rectangle 207">
            <a:extLst>
              <a:ext uri="{FF2B5EF4-FFF2-40B4-BE49-F238E27FC236}">
                <a16:creationId xmlns:a16="http://schemas.microsoft.com/office/drawing/2014/main" id="{44D60C88-2890-45C5-995D-4E6B7F9E7D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zh-CN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48" name="Rectangle 209">
            <a:extLst>
              <a:ext uri="{FF2B5EF4-FFF2-40B4-BE49-F238E27FC236}">
                <a16:creationId xmlns:a16="http://schemas.microsoft.com/office/drawing/2014/main" id="{3F847AE0-8A22-4A26-8521-5659BAF475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49" name="Rectangle 210">
            <a:extLst>
              <a:ext uri="{FF2B5EF4-FFF2-40B4-BE49-F238E27FC236}">
                <a16:creationId xmlns:a16="http://schemas.microsoft.com/office/drawing/2014/main" id="{8B172771-8762-466E-9B2D-384465C8D2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6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en-US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50" name="Rectangle 212">
            <a:extLst>
              <a:ext uri="{FF2B5EF4-FFF2-40B4-BE49-F238E27FC236}">
                <a16:creationId xmlns:a16="http://schemas.microsoft.com/office/drawing/2014/main" id="{49E05ADA-37F1-496F-91C9-C8BB8C3553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914400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4351" name="图片 4350">
            <a:extLst>
              <a:ext uri="{FF2B5EF4-FFF2-40B4-BE49-F238E27FC236}">
                <a16:creationId xmlns:a16="http://schemas.microsoft.com/office/drawing/2014/main" id="{EE032B72-EBDD-4EDF-AF58-5272A34C631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314" r="22794"/>
          <a:stretch/>
        </p:blipFill>
        <p:spPr>
          <a:xfrm>
            <a:off x="476545" y="1673805"/>
            <a:ext cx="1395155" cy="1342189"/>
          </a:xfrm>
          <a:prstGeom prst="rect">
            <a:avLst/>
          </a:prstGeom>
        </p:spPr>
      </p:pic>
      <p:sp>
        <p:nvSpPr>
          <p:cNvPr id="12" name="Text Box 24">
            <a:extLst>
              <a:ext uri="{FF2B5EF4-FFF2-40B4-BE49-F238E27FC236}">
                <a16:creationId xmlns:a16="http://schemas.microsoft.com/office/drawing/2014/main" id="{B6F157E0-B176-464C-AA51-9CCDFFF04818}"/>
              </a:ext>
            </a:extLst>
          </p:cNvPr>
          <p:cNvSpPr txBox="1"/>
          <p:nvPr/>
        </p:nvSpPr>
        <p:spPr>
          <a:xfrm>
            <a:off x="412946" y="454724"/>
            <a:ext cx="2353529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en-US" altLang="zh-CN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受力分析</a:t>
            </a:r>
          </a:p>
        </p:txBody>
      </p:sp>
      <p:cxnSp>
        <p:nvCxnSpPr>
          <p:cNvPr id="3" name="直接箭头连接符 2">
            <a:extLst>
              <a:ext uri="{FF2B5EF4-FFF2-40B4-BE49-F238E27FC236}">
                <a16:creationId xmlns:a16="http://schemas.microsoft.com/office/drawing/2014/main" id="{FEBE588F-D256-4D55-947B-3DA04007294A}"/>
              </a:ext>
            </a:extLst>
          </p:cNvPr>
          <p:cNvCxnSpPr/>
          <p:nvPr/>
        </p:nvCxnSpPr>
        <p:spPr>
          <a:xfrm>
            <a:off x="4301970" y="4824155"/>
            <a:ext cx="0" cy="112512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直接箭头连接符 4">
            <a:extLst>
              <a:ext uri="{FF2B5EF4-FFF2-40B4-BE49-F238E27FC236}">
                <a16:creationId xmlns:a16="http://schemas.microsoft.com/office/drawing/2014/main" id="{A00C9E47-1E4F-43CC-94F5-E9342D6681CB}"/>
              </a:ext>
            </a:extLst>
          </p:cNvPr>
          <p:cNvCxnSpPr/>
          <p:nvPr/>
        </p:nvCxnSpPr>
        <p:spPr>
          <a:xfrm flipV="1">
            <a:off x="5202070" y="3474005"/>
            <a:ext cx="0" cy="81009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A2075367-D180-4A2F-9160-F18BEB32B7BC}"/>
              </a:ext>
            </a:extLst>
          </p:cNvPr>
          <p:cNvCxnSpPr/>
          <p:nvPr/>
        </p:nvCxnSpPr>
        <p:spPr>
          <a:xfrm>
            <a:off x="3176845" y="4824155"/>
            <a:ext cx="1125125" cy="0"/>
          </a:xfrm>
          <a:prstGeom prst="line">
            <a:avLst/>
          </a:prstGeom>
          <a:ln w="28575">
            <a:solidFill>
              <a:srgbClr val="FF3B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左大括号 7">
            <a:extLst>
              <a:ext uri="{FF2B5EF4-FFF2-40B4-BE49-F238E27FC236}">
                <a16:creationId xmlns:a16="http://schemas.microsoft.com/office/drawing/2014/main" id="{5CCE1E93-3BA2-4FBA-8C0E-C7AA454E4ECF}"/>
              </a:ext>
            </a:extLst>
          </p:cNvPr>
          <p:cNvSpPr/>
          <p:nvPr/>
        </p:nvSpPr>
        <p:spPr>
          <a:xfrm rot="16200000">
            <a:off x="3683182" y="4380785"/>
            <a:ext cx="134951" cy="1102620"/>
          </a:xfrm>
          <a:prstGeom prst="leftBrace">
            <a:avLst/>
          </a:prstGeom>
          <a:ln w="28575">
            <a:solidFill>
              <a:srgbClr val="FF3B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45316A1-AD74-44F6-AC1D-9C2CFB8BC533}"/>
              </a:ext>
            </a:extLst>
          </p:cNvPr>
          <p:cNvSpPr txBox="1"/>
          <p:nvPr/>
        </p:nvSpPr>
        <p:spPr>
          <a:xfrm>
            <a:off x="4301968" y="5849978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</a:rPr>
              <a:t>F</a:t>
            </a:r>
            <a:r>
              <a:rPr lang="en-US" altLang="zh-CN" b="1" baseline="-25000" dirty="0">
                <a:solidFill>
                  <a:srgbClr val="FF0000"/>
                </a:solidFill>
              </a:rPr>
              <a:t>2</a:t>
            </a:r>
            <a:endParaRPr lang="zh-CN" altLang="en-US" b="1" baseline="-25000" dirty="0">
              <a:solidFill>
                <a:srgbClr val="FF0000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00646558-0A4F-43A9-84E2-BEA720724B4F}"/>
              </a:ext>
            </a:extLst>
          </p:cNvPr>
          <p:cNvSpPr txBox="1"/>
          <p:nvPr/>
        </p:nvSpPr>
        <p:spPr>
          <a:xfrm>
            <a:off x="3534062" y="5017385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</a:rPr>
              <a:t>L</a:t>
            </a:r>
            <a:r>
              <a:rPr lang="en-US" altLang="zh-CN" b="1" baseline="-25000" dirty="0">
                <a:solidFill>
                  <a:srgbClr val="FF0000"/>
                </a:solidFill>
              </a:rPr>
              <a:t>2</a:t>
            </a:r>
            <a:endParaRPr lang="zh-CN" altLang="en-US" b="1" baseline="-25000" dirty="0">
              <a:solidFill>
                <a:srgbClr val="FF0000"/>
              </a:solidFill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65C37ECA-53F9-496F-AA98-A8B0DB796103}"/>
              </a:ext>
            </a:extLst>
          </p:cNvPr>
          <p:cNvCxnSpPr/>
          <p:nvPr/>
        </p:nvCxnSpPr>
        <p:spPr>
          <a:xfrm>
            <a:off x="5205307" y="3198437"/>
            <a:ext cx="0" cy="2166480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81D391DE-0F88-4A06-BF0F-2A9476727274}"/>
              </a:ext>
            </a:extLst>
          </p:cNvPr>
          <p:cNvCxnSpPr/>
          <p:nvPr/>
        </p:nvCxnSpPr>
        <p:spPr>
          <a:xfrm>
            <a:off x="3176845" y="4824155"/>
            <a:ext cx="202522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左大括号 15">
            <a:extLst>
              <a:ext uri="{FF2B5EF4-FFF2-40B4-BE49-F238E27FC236}">
                <a16:creationId xmlns:a16="http://schemas.microsoft.com/office/drawing/2014/main" id="{6FF459CA-14E0-4244-B25B-A9B3E7CB9AD0}"/>
              </a:ext>
            </a:extLst>
          </p:cNvPr>
          <p:cNvSpPr/>
          <p:nvPr/>
        </p:nvSpPr>
        <p:spPr>
          <a:xfrm rot="5400000">
            <a:off x="4063346" y="3708088"/>
            <a:ext cx="252216" cy="2025217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1629FFEB-367C-40CA-BCAA-A7100B7DC520}"/>
              </a:ext>
            </a:extLst>
          </p:cNvPr>
          <p:cNvSpPr txBox="1"/>
          <p:nvPr/>
        </p:nvSpPr>
        <p:spPr>
          <a:xfrm>
            <a:off x="5292080" y="3355521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4A7EBB"/>
                </a:solidFill>
              </a:rPr>
              <a:t>F</a:t>
            </a:r>
            <a:r>
              <a:rPr lang="en-US" altLang="zh-CN" b="1" baseline="-25000" dirty="0">
                <a:solidFill>
                  <a:srgbClr val="4A7EBB"/>
                </a:solidFill>
              </a:rPr>
              <a:t>1</a:t>
            </a:r>
            <a:endParaRPr lang="zh-CN" altLang="en-US" b="1" baseline="-25000" dirty="0">
              <a:solidFill>
                <a:srgbClr val="4A7EBB"/>
              </a:solidFill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C978D802-0664-47F8-9764-6FF709AF7820}"/>
              </a:ext>
            </a:extLst>
          </p:cNvPr>
          <p:cNvSpPr txBox="1"/>
          <p:nvPr/>
        </p:nvSpPr>
        <p:spPr>
          <a:xfrm>
            <a:off x="3984109" y="4184793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4A7EBB"/>
                </a:solidFill>
              </a:rPr>
              <a:t>L</a:t>
            </a:r>
            <a:r>
              <a:rPr lang="en-US" altLang="zh-CN" b="1" baseline="-25000" dirty="0">
                <a:solidFill>
                  <a:srgbClr val="4A7EBB"/>
                </a:solidFill>
              </a:rPr>
              <a:t>1</a:t>
            </a:r>
            <a:endParaRPr lang="zh-CN" altLang="en-US" b="1" baseline="-25000" dirty="0">
              <a:solidFill>
                <a:srgbClr val="4A7EBB"/>
              </a:solidFill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26C35A04-65A5-4BB3-8F94-2528BB1B0D3F}"/>
              </a:ext>
            </a:extLst>
          </p:cNvPr>
          <p:cNvSpPr/>
          <p:nvPr/>
        </p:nvSpPr>
        <p:spPr>
          <a:xfrm>
            <a:off x="1516290" y="6198105"/>
            <a:ext cx="5571355" cy="458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根据杠杆平衡条件，力臂越长，所需要的力越小。</a:t>
            </a: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F016C2E4-C598-4F25-9101-B7E7A42955BB}"/>
              </a:ext>
            </a:extLst>
          </p:cNvPr>
          <p:cNvCxnSpPr>
            <a:cxnSpLocks/>
          </p:cNvCxnSpPr>
          <p:nvPr/>
        </p:nvCxnSpPr>
        <p:spPr>
          <a:xfrm flipV="1">
            <a:off x="3168042" y="4281677"/>
            <a:ext cx="2034021" cy="515477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22C9C396-9FEB-4AE4-8215-24051D4E6F10}"/>
              </a:ext>
            </a:extLst>
          </p:cNvPr>
          <p:cNvCxnSpPr/>
          <p:nvPr/>
        </p:nvCxnSpPr>
        <p:spPr>
          <a:xfrm flipH="1" flipV="1">
            <a:off x="4950144" y="3609412"/>
            <a:ext cx="251919" cy="66409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6" name="文本框 35">
            <a:extLst>
              <a:ext uri="{FF2B5EF4-FFF2-40B4-BE49-F238E27FC236}">
                <a16:creationId xmlns:a16="http://schemas.microsoft.com/office/drawing/2014/main" id="{0B8F1709-AFBE-4677-918E-F0D2F8AFA316}"/>
              </a:ext>
            </a:extLst>
          </p:cNvPr>
          <p:cNvSpPr txBox="1"/>
          <p:nvPr/>
        </p:nvSpPr>
        <p:spPr>
          <a:xfrm>
            <a:off x="4586032" y="3244334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accent6">
                    <a:lumMod val="75000"/>
                  </a:schemeClr>
                </a:solidFill>
              </a:rPr>
              <a:t>F</a:t>
            </a:r>
            <a:r>
              <a:rPr lang="zh-CN" altLang="en-US" b="1" baseline="-25000" dirty="0">
                <a:solidFill>
                  <a:schemeClr val="accent6">
                    <a:lumMod val="75000"/>
                  </a:schemeClr>
                </a:solidFill>
              </a:rPr>
              <a:t>小</a:t>
            </a:r>
          </a:p>
        </p:txBody>
      </p:sp>
      <p:sp>
        <p:nvSpPr>
          <p:cNvPr id="37" name="左大括号 36">
            <a:extLst>
              <a:ext uri="{FF2B5EF4-FFF2-40B4-BE49-F238E27FC236}">
                <a16:creationId xmlns:a16="http://schemas.microsoft.com/office/drawing/2014/main" id="{6C6A878C-C1F4-44FF-B3DD-A5581CAF87A5}"/>
              </a:ext>
            </a:extLst>
          </p:cNvPr>
          <p:cNvSpPr/>
          <p:nvPr/>
        </p:nvSpPr>
        <p:spPr>
          <a:xfrm rot="4476788">
            <a:off x="3877787" y="3245609"/>
            <a:ext cx="509058" cy="2078934"/>
          </a:xfrm>
          <a:prstGeom prst="leftBrac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DF6EFA24-CF9A-4F48-8540-FA087FC63175}"/>
              </a:ext>
            </a:extLst>
          </p:cNvPr>
          <p:cNvSpPr txBox="1"/>
          <p:nvPr/>
        </p:nvSpPr>
        <p:spPr>
          <a:xfrm>
            <a:off x="3831227" y="3674257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accent6">
                    <a:lumMod val="75000"/>
                  </a:schemeClr>
                </a:solidFill>
              </a:rPr>
              <a:t>L</a:t>
            </a:r>
            <a:r>
              <a:rPr lang="zh-CN" altLang="en-US" b="1" baseline="-25000" dirty="0">
                <a:solidFill>
                  <a:schemeClr val="accent6">
                    <a:lumMod val="75000"/>
                  </a:schemeClr>
                </a:solidFill>
              </a:rPr>
              <a:t>小</a:t>
            </a:r>
          </a:p>
        </p:txBody>
      </p:sp>
      <p:pic>
        <p:nvPicPr>
          <p:cNvPr id="31" name="Picture 9" descr="E:\李燃\教师教学用书\2012人教教师用书项目\ppt\物理\图标.png">
            <a:extLst>
              <a:ext uri="{FF2B5EF4-FFF2-40B4-BE49-F238E27FC236}">
                <a16:creationId xmlns:a16="http://schemas.microsoft.com/office/drawing/2014/main" id="{FF95844E-9DB9-4431-B85E-7A14B2EFD8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142875"/>
            <a:ext cx="882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1959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"/>
                            </p:stCondLst>
                            <p:childTnLst>
                              <p:par>
                                <p:cTn id="3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8" grpId="0"/>
      <p:bldP spid="29" grpId="0"/>
      <p:bldP spid="30" grpId="0"/>
      <p:bldP spid="36" grpId="0"/>
      <p:bldP spid="37" grpId="0" animBg="1"/>
      <p:bldP spid="3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2" name="矩形 4191">
            <a:extLst>
              <a:ext uri="{FF2B5EF4-FFF2-40B4-BE49-F238E27FC236}">
                <a16:creationId xmlns:a16="http://schemas.microsoft.com/office/drawing/2014/main" id="{539F4A2A-283F-4767-874E-3A9B29D00D03}"/>
              </a:ext>
            </a:extLst>
          </p:cNvPr>
          <p:cNvSpPr/>
          <p:nvPr/>
        </p:nvSpPr>
        <p:spPr>
          <a:xfrm>
            <a:off x="412946" y="1166843"/>
            <a:ext cx="8254509" cy="2536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例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：如图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丁所示，下列情况受力分析正确的是（不计空气阻力）（     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		</a:t>
            </a:r>
          </a:p>
          <a:p>
            <a:pPr>
              <a:lnSpc>
                <a:spcPct val="150000"/>
              </a:lnSpc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．丁图为细绳一端固定在墙上，另一端与物体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相连；物块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在水平拉力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的作用下沿光滑水平面向右匀速直线运动，物块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受到摩擦力的方向为水平向右</a:t>
            </a:r>
          </a:p>
        </p:txBody>
      </p:sp>
      <p:sp>
        <p:nvSpPr>
          <p:cNvPr id="4343" name="Rectangle 193">
            <a:extLst>
              <a:ext uri="{FF2B5EF4-FFF2-40B4-BE49-F238E27FC236}">
                <a16:creationId xmlns:a16="http://schemas.microsoft.com/office/drawing/2014/main" id="{4E4C093A-2501-4423-BC39-4A3F73DDD8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344" name="Rectangle 203">
            <a:extLst>
              <a:ext uri="{FF2B5EF4-FFF2-40B4-BE49-F238E27FC236}">
                <a16:creationId xmlns:a16="http://schemas.microsoft.com/office/drawing/2014/main" id="{9DC7C91C-B833-45A5-B1F7-CD8DCB4043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zh-CN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45" name="Rectangle 204">
            <a:extLst>
              <a:ext uri="{FF2B5EF4-FFF2-40B4-BE49-F238E27FC236}">
                <a16:creationId xmlns:a16="http://schemas.microsoft.com/office/drawing/2014/main" id="{F6AF4D17-90D4-42E2-9EFE-4033020E83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46" name="Rectangle 205">
            <a:extLst>
              <a:ext uri="{FF2B5EF4-FFF2-40B4-BE49-F238E27FC236}">
                <a16:creationId xmlns:a16="http://schemas.microsoft.com/office/drawing/2014/main" id="{81B580D3-19C3-4C80-88C4-3BA3CD104D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	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47" name="Rectangle 207">
            <a:extLst>
              <a:ext uri="{FF2B5EF4-FFF2-40B4-BE49-F238E27FC236}">
                <a16:creationId xmlns:a16="http://schemas.microsoft.com/office/drawing/2014/main" id="{44D60C88-2890-45C5-995D-4E6B7F9E7D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zh-CN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48" name="Rectangle 209">
            <a:extLst>
              <a:ext uri="{FF2B5EF4-FFF2-40B4-BE49-F238E27FC236}">
                <a16:creationId xmlns:a16="http://schemas.microsoft.com/office/drawing/2014/main" id="{3F847AE0-8A22-4A26-8521-5659BAF475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49" name="Rectangle 210">
            <a:extLst>
              <a:ext uri="{FF2B5EF4-FFF2-40B4-BE49-F238E27FC236}">
                <a16:creationId xmlns:a16="http://schemas.microsoft.com/office/drawing/2014/main" id="{8B172771-8762-466E-9B2D-384465C8D2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6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en-US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50" name="Rectangle 212">
            <a:extLst>
              <a:ext uri="{FF2B5EF4-FFF2-40B4-BE49-F238E27FC236}">
                <a16:creationId xmlns:a16="http://schemas.microsoft.com/office/drawing/2014/main" id="{49E05ADA-37F1-496F-91C9-C8BB8C3553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914400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4351" name="图片 4350">
            <a:extLst>
              <a:ext uri="{FF2B5EF4-FFF2-40B4-BE49-F238E27FC236}">
                <a16:creationId xmlns:a16="http://schemas.microsoft.com/office/drawing/2014/main" id="{EE032B72-EBDD-4EDF-AF58-5272A34C63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339" b="9466"/>
          <a:stretch/>
        </p:blipFill>
        <p:spPr>
          <a:xfrm>
            <a:off x="611560" y="1718810"/>
            <a:ext cx="1227535" cy="1215135"/>
          </a:xfrm>
          <a:prstGeom prst="rect">
            <a:avLst/>
          </a:prstGeom>
        </p:spPr>
      </p:pic>
      <p:sp>
        <p:nvSpPr>
          <p:cNvPr id="12" name="Text Box 24">
            <a:extLst>
              <a:ext uri="{FF2B5EF4-FFF2-40B4-BE49-F238E27FC236}">
                <a16:creationId xmlns:a16="http://schemas.microsoft.com/office/drawing/2014/main" id="{B6F157E0-B176-464C-AA51-9CCDFFF04818}"/>
              </a:ext>
            </a:extLst>
          </p:cNvPr>
          <p:cNvSpPr txBox="1"/>
          <p:nvPr/>
        </p:nvSpPr>
        <p:spPr>
          <a:xfrm>
            <a:off x="412946" y="454724"/>
            <a:ext cx="2353529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en-US" altLang="zh-CN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受力分析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FB37A080-F6B5-4561-A324-58A39D30DBBD}"/>
              </a:ext>
            </a:extLst>
          </p:cNvPr>
          <p:cNvSpPr/>
          <p:nvPr/>
        </p:nvSpPr>
        <p:spPr>
          <a:xfrm>
            <a:off x="3806915" y="4149080"/>
            <a:ext cx="585065" cy="4500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1FFA9A04-EC7C-45BD-BC6E-4B1FD86EA836}"/>
              </a:ext>
            </a:extLst>
          </p:cNvPr>
          <p:cNvSpPr/>
          <p:nvPr/>
        </p:nvSpPr>
        <p:spPr>
          <a:xfrm>
            <a:off x="4076945" y="4374105"/>
            <a:ext cx="45719" cy="4571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5A4898E-487F-4BEF-8404-FE21B367E395}"/>
              </a:ext>
            </a:extLst>
          </p:cNvPr>
          <p:cNvSpPr txBox="1"/>
          <p:nvPr/>
        </p:nvSpPr>
        <p:spPr>
          <a:xfrm>
            <a:off x="3930170" y="3743602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A</a:t>
            </a:r>
            <a:endParaRPr lang="zh-CN" altLang="en-US" b="1" dirty="0"/>
          </a:p>
        </p:txBody>
      </p:sp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id="{F1E170EC-2C65-4875-B6A8-D50B3F4A191D}"/>
              </a:ext>
            </a:extLst>
          </p:cNvPr>
          <p:cNvCxnSpPr>
            <a:stCxn id="3" idx="7"/>
          </p:cNvCxnSpPr>
          <p:nvPr/>
        </p:nvCxnSpPr>
        <p:spPr>
          <a:xfrm flipV="1">
            <a:off x="4115969" y="4374105"/>
            <a:ext cx="906081" cy="669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9A3D48AC-15CA-4B48-B7CC-6D369AB60B8F}"/>
              </a:ext>
            </a:extLst>
          </p:cNvPr>
          <p:cNvCxnSpPr>
            <a:stCxn id="3" idx="7"/>
          </p:cNvCxnSpPr>
          <p:nvPr/>
        </p:nvCxnSpPr>
        <p:spPr>
          <a:xfrm flipH="1" flipV="1">
            <a:off x="3311860" y="4374105"/>
            <a:ext cx="804109" cy="669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8A2A9429-7A56-4394-8F47-005831541A9E}"/>
              </a:ext>
            </a:extLst>
          </p:cNvPr>
          <p:cNvSpPr txBox="1"/>
          <p:nvPr/>
        </p:nvSpPr>
        <p:spPr>
          <a:xfrm>
            <a:off x="5022050" y="4138451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4A7EBB"/>
                </a:solidFill>
              </a:rPr>
              <a:t>f</a:t>
            </a:r>
            <a:endParaRPr lang="zh-CN" altLang="en-US" dirty="0">
              <a:solidFill>
                <a:srgbClr val="4A7EBB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F04A00C-0685-42B7-8F67-30231BA5946D}"/>
              </a:ext>
            </a:extLst>
          </p:cNvPr>
          <p:cNvSpPr txBox="1"/>
          <p:nvPr/>
        </p:nvSpPr>
        <p:spPr>
          <a:xfrm>
            <a:off x="2839961" y="4126883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F</a:t>
            </a:r>
            <a:r>
              <a:rPr lang="zh-CN" altLang="en-US" baseline="-25000" dirty="0">
                <a:solidFill>
                  <a:srgbClr val="C00000"/>
                </a:solidFill>
              </a:rPr>
              <a:t>拉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8BF492D9-FDD6-4E61-A8B4-F938ECE149BD}"/>
              </a:ext>
            </a:extLst>
          </p:cNvPr>
          <p:cNvSpPr/>
          <p:nvPr/>
        </p:nvSpPr>
        <p:spPr>
          <a:xfrm>
            <a:off x="526051" y="5167077"/>
            <a:ext cx="8154756" cy="874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1.B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向右匀速运动，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静止不动，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之间发生相对运动，所以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AB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之间有摩擦力</a:t>
            </a:r>
            <a:endParaRPr lang="en-US" altLang="zh-CN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2.A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静止不动，绳子给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拉力向左，根据二力平衡知识可知，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给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摩擦力向右</a:t>
            </a:r>
            <a:endParaRPr lang="en-US" altLang="zh-CN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1" name="Picture 9" descr="E:\李燃\教师教学用书\2012人教教师用书项目\ppt\物理\图标.png">
            <a:extLst>
              <a:ext uri="{FF2B5EF4-FFF2-40B4-BE49-F238E27FC236}">
                <a16:creationId xmlns:a16="http://schemas.microsoft.com/office/drawing/2014/main" id="{4D9A13F1-7E63-4FEA-9682-7BC609A9E6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142875"/>
            <a:ext cx="882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8887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2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2" name="矩形 4191">
            <a:extLst>
              <a:ext uri="{FF2B5EF4-FFF2-40B4-BE49-F238E27FC236}">
                <a16:creationId xmlns:a16="http://schemas.microsoft.com/office/drawing/2014/main" id="{539F4A2A-283F-4767-874E-3A9B29D00D03}"/>
              </a:ext>
            </a:extLst>
          </p:cNvPr>
          <p:cNvSpPr/>
          <p:nvPr/>
        </p:nvSpPr>
        <p:spPr>
          <a:xfrm>
            <a:off x="412946" y="1166843"/>
            <a:ext cx="8254509" cy="46138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例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：如图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所示，下列情况受力分析正确的是（不计空气阻力）（     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		</a:t>
            </a:r>
          </a:p>
          <a:p>
            <a:pPr>
              <a:lnSpc>
                <a:spcPct val="150000"/>
              </a:lnSpc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>
              <a:lnSpc>
                <a:spcPct val="150000"/>
              </a:lnSpc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．甲图为排球离开手后在空中飞行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．乙图为一相对于电梯静止的物块随自动电梯匀速下行	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．丙图为杠杆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OAB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在如图位置静止时，在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点施加最小拉力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的方向为竖直向上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．丁图为细绳一端固定在墙上，另一端与物体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相连；物块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在水平拉力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的作用下沿光滑水平面向右匀速直线运动，物块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受到摩擦力的方向为水平向右</a:t>
            </a:r>
          </a:p>
        </p:txBody>
      </p:sp>
      <p:sp>
        <p:nvSpPr>
          <p:cNvPr id="4343" name="Rectangle 193">
            <a:extLst>
              <a:ext uri="{FF2B5EF4-FFF2-40B4-BE49-F238E27FC236}">
                <a16:creationId xmlns:a16="http://schemas.microsoft.com/office/drawing/2014/main" id="{4E4C093A-2501-4423-BC39-4A3F73DDD8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344" name="Rectangle 203">
            <a:extLst>
              <a:ext uri="{FF2B5EF4-FFF2-40B4-BE49-F238E27FC236}">
                <a16:creationId xmlns:a16="http://schemas.microsoft.com/office/drawing/2014/main" id="{9DC7C91C-B833-45A5-B1F7-CD8DCB4043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zh-CN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45" name="Rectangle 204">
            <a:extLst>
              <a:ext uri="{FF2B5EF4-FFF2-40B4-BE49-F238E27FC236}">
                <a16:creationId xmlns:a16="http://schemas.microsoft.com/office/drawing/2014/main" id="{F6AF4D17-90D4-42E2-9EFE-4033020E83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46" name="Rectangle 205">
            <a:extLst>
              <a:ext uri="{FF2B5EF4-FFF2-40B4-BE49-F238E27FC236}">
                <a16:creationId xmlns:a16="http://schemas.microsoft.com/office/drawing/2014/main" id="{81B580D3-19C3-4C80-88C4-3BA3CD104D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	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47" name="Rectangle 207">
            <a:extLst>
              <a:ext uri="{FF2B5EF4-FFF2-40B4-BE49-F238E27FC236}">
                <a16:creationId xmlns:a16="http://schemas.microsoft.com/office/drawing/2014/main" id="{44D60C88-2890-45C5-995D-4E6B7F9E7D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zh-CN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48" name="Rectangle 209">
            <a:extLst>
              <a:ext uri="{FF2B5EF4-FFF2-40B4-BE49-F238E27FC236}">
                <a16:creationId xmlns:a16="http://schemas.microsoft.com/office/drawing/2014/main" id="{3F847AE0-8A22-4A26-8521-5659BAF475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49" name="Rectangle 210">
            <a:extLst>
              <a:ext uri="{FF2B5EF4-FFF2-40B4-BE49-F238E27FC236}">
                <a16:creationId xmlns:a16="http://schemas.microsoft.com/office/drawing/2014/main" id="{8B172771-8762-466E-9B2D-384465C8D2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6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en-US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50" name="Rectangle 212">
            <a:extLst>
              <a:ext uri="{FF2B5EF4-FFF2-40B4-BE49-F238E27FC236}">
                <a16:creationId xmlns:a16="http://schemas.microsoft.com/office/drawing/2014/main" id="{49E05ADA-37F1-496F-91C9-C8BB8C3553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914400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4351" name="图片 4350">
            <a:extLst>
              <a:ext uri="{FF2B5EF4-FFF2-40B4-BE49-F238E27FC236}">
                <a16:creationId xmlns:a16="http://schemas.microsoft.com/office/drawing/2014/main" id="{EE032B72-EBDD-4EDF-AF58-5272A34C63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690" y="1988840"/>
            <a:ext cx="5187975" cy="1342189"/>
          </a:xfrm>
          <a:prstGeom prst="rect">
            <a:avLst/>
          </a:prstGeom>
        </p:spPr>
      </p:pic>
      <p:sp>
        <p:nvSpPr>
          <p:cNvPr id="12" name="Text Box 24">
            <a:extLst>
              <a:ext uri="{FF2B5EF4-FFF2-40B4-BE49-F238E27FC236}">
                <a16:creationId xmlns:a16="http://schemas.microsoft.com/office/drawing/2014/main" id="{B6F157E0-B176-464C-AA51-9CCDFFF04818}"/>
              </a:ext>
            </a:extLst>
          </p:cNvPr>
          <p:cNvSpPr txBox="1"/>
          <p:nvPr/>
        </p:nvSpPr>
        <p:spPr>
          <a:xfrm>
            <a:off x="412946" y="454724"/>
            <a:ext cx="2353529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en-US" altLang="zh-CN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受力分析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20984F27-8A8B-44A0-844B-6AB2CCFBB1DB}"/>
              </a:ext>
            </a:extLst>
          </p:cNvPr>
          <p:cNvSpPr/>
          <p:nvPr/>
        </p:nvSpPr>
        <p:spPr>
          <a:xfrm>
            <a:off x="7227295" y="1268760"/>
            <a:ext cx="4299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dirty="0"/>
          </a:p>
        </p:txBody>
      </p:sp>
      <p:pic>
        <p:nvPicPr>
          <p:cNvPr id="14" name="Picture 9" descr="E:\李燃\教师教学用书\2012人教教师用书项目\ppt\物理\图标.png">
            <a:extLst>
              <a:ext uri="{FF2B5EF4-FFF2-40B4-BE49-F238E27FC236}">
                <a16:creationId xmlns:a16="http://schemas.microsoft.com/office/drawing/2014/main" id="{BA0BE5CF-E1A1-4E10-BEB0-EB1ED144C2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142875"/>
            <a:ext cx="882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3439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E:\李燃\教师教学用书\2012人教教师用书项目\ppt\物理\图标.png">
            <a:extLst>
              <a:ext uri="{FF2B5EF4-FFF2-40B4-BE49-F238E27FC236}">
                <a16:creationId xmlns:a16="http://schemas.microsoft.com/office/drawing/2014/main" id="{D68DB39A-F415-4557-AEF7-6BC54F081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142875"/>
            <a:ext cx="882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24">
            <a:extLst>
              <a:ext uri="{FF2B5EF4-FFF2-40B4-BE49-F238E27FC236}">
                <a16:creationId xmlns:a16="http://schemas.microsoft.com/office/drawing/2014/main" id="{14CC020C-FD91-42FF-A96E-FFBD7DD3A701}"/>
              </a:ext>
            </a:extLst>
          </p:cNvPr>
          <p:cNvSpPr txBox="1"/>
          <p:nvPr/>
        </p:nvSpPr>
        <p:spPr>
          <a:xfrm>
            <a:off x="341530" y="289938"/>
            <a:ext cx="3174267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</a:t>
            </a:r>
            <a:r>
              <a:rPr lang="en-US" altLang="zh-CN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牛顿第一定律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A5D1EDC-53D3-40E4-BDE0-5E6F5698D835}"/>
              </a:ext>
            </a:extLst>
          </p:cNvPr>
          <p:cNvSpPr/>
          <p:nvPr/>
        </p:nvSpPr>
        <p:spPr>
          <a:xfrm>
            <a:off x="881590" y="893647"/>
            <a:ext cx="507631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>
              <a:lnSpc>
                <a:spcPct val="150000"/>
              </a:lnSpc>
              <a:spcAft>
                <a:spcPts val="0"/>
              </a:spcAft>
            </a:pPr>
            <a:r>
              <a:rPr lang="zh-CN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在探究</a:t>
            </a:r>
            <a:r>
              <a:rPr lang="en-US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“</a:t>
            </a:r>
            <a:r>
              <a:rPr lang="zh-CN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阻力对物体运动的影响</a:t>
            </a:r>
            <a:r>
              <a:rPr lang="en-US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”</a:t>
            </a:r>
            <a:r>
              <a:rPr lang="zh-CN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实验中。</a:t>
            </a:r>
            <a:endParaRPr lang="zh-CN" altLang="zh-CN" kern="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 descr="figure">
            <a:extLst>
              <a:ext uri="{FF2B5EF4-FFF2-40B4-BE49-F238E27FC236}">
                <a16:creationId xmlns:a16="http://schemas.microsoft.com/office/drawing/2014/main" id="{FED9CA0C-9497-4BE7-8965-C08491B7ABD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826695" y="1493785"/>
            <a:ext cx="5133975" cy="1047750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8895F64C-191C-4B86-B21F-40DCA8BD2903}"/>
              </a:ext>
            </a:extLst>
          </p:cNvPr>
          <p:cNvSpPr/>
          <p:nvPr/>
        </p:nvSpPr>
        <p:spPr>
          <a:xfrm>
            <a:off x="881590" y="2344088"/>
            <a:ext cx="774086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ctr">
              <a:lnSpc>
                <a:spcPct val="150000"/>
              </a:lnSpc>
              <a:spcAft>
                <a:spcPts val="0"/>
              </a:spcAft>
            </a:pPr>
            <a:r>
              <a:rPr lang="zh-CN" altLang="en-US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（</a:t>
            </a:r>
            <a:r>
              <a:rPr lang="en-US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1</a:t>
            </a:r>
            <a:r>
              <a:rPr lang="zh-CN" altLang="en-US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）</a:t>
            </a:r>
            <a:r>
              <a:rPr lang="zh-CN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小悦用如图所示的实验装置进行实验时，让小车从斜面的同一位置由静止滑下，目的是使小车到达水平面时的</a:t>
            </a:r>
            <a:r>
              <a:rPr lang="en-US" altLang="zh-CN" u="sng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              </a:t>
            </a:r>
            <a:r>
              <a:rPr lang="en-US" altLang="zh-CN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相同。采用的研究问题的方法是</a:t>
            </a:r>
            <a:r>
              <a:rPr lang="en-US" altLang="zh-CN" u="sng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                    </a:t>
            </a:r>
            <a:r>
              <a:rPr lang="zh-CN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。</a:t>
            </a:r>
            <a:endParaRPr lang="zh-CN" altLang="zh-CN" sz="1800" kern="1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C1656D8-463F-4E50-A118-28EBC42EFC04}"/>
              </a:ext>
            </a:extLst>
          </p:cNvPr>
          <p:cNvSpPr/>
          <p:nvPr/>
        </p:nvSpPr>
        <p:spPr>
          <a:xfrm>
            <a:off x="886860" y="2344088"/>
            <a:ext cx="648072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ctr">
              <a:lnSpc>
                <a:spcPct val="150000"/>
              </a:lnSpc>
              <a:spcAft>
                <a:spcPts val="0"/>
              </a:spcAft>
            </a:pPr>
            <a:r>
              <a:rPr lang="zh-CN" altLang="en-US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CN" altLang="zh-CN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测量小车在水平面上滑行的距离．结果记录在下表中</a:t>
            </a:r>
          </a:p>
        </p:txBody>
      </p:sp>
      <p:pic>
        <p:nvPicPr>
          <p:cNvPr id="15" name="图片 14" descr="figure">
            <a:extLst>
              <a:ext uri="{FF2B5EF4-FFF2-40B4-BE49-F238E27FC236}">
                <a16:creationId xmlns:a16="http://schemas.microsoft.com/office/drawing/2014/main" id="{7C561E2F-799C-4CDB-B306-021502FEB7B5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476954" y="2860724"/>
            <a:ext cx="6550131" cy="1773607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D6C4B62C-2833-438C-A2B2-36C649FB2B48}"/>
              </a:ext>
            </a:extLst>
          </p:cNvPr>
          <p:cNvSpPr/>
          <p:nvPr/>
        </p:nvSpPr>
        <p:spPr>
          <a:xfrm>
            <a:off x="5311569" y="2860724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速度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83A06D46-91EB-4372-8E93-A86C74EDCE6D}"/>
              </a:ext>
            </a:extLst>
          </p:cNvPr>
          <p:cNvSpPr/>
          <p:nvPr/>
        </p:nvSpPr>
        <p:spPr>
          <a:xfrm>
            <a:off x="2051720" y="3244334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控制变量法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19" name="图片 18" descr="figure">
            <a:extLst>
              <a:ext uri="{FF2B5EF4-FFF2-40B4-BE49-F238E27FC236}">
                <a16:creationId xmlns:a16="http://schemas.microsoft.com/office/drawing/2014/main" id="{754395ED-83B7-4C13-9DDE-D329B8B26FFA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3219450" y="4779150"/>
            <a:ext cx="2705100" cy="914400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A235CB7F-4242-4CDC-9E5A-DCDF17A69C3B}"/>
              </a:ext>
            </a:extLst>
          </p:cNvPr>
          <p:cNvSpPr/>
          <p:nvPr/>
        </p:nvSpPr>
        <p:spPr>
          <a:xfrm>
            <a:off x="1039107" y="5686212"/>
            <a:ext cx="74258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>
              <a:lnSpc>
                <a:spcPct val="150000"/>
              </a:lnSpc>
              <a:spcAft>
                <a:spcPts val="0"/>
              </a:spcAft>
            </a:pPr>
            <a:r>
              <a:rPr lang="zh-CN" altLang="en-US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zh-CN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三次实验中，小车在水平木板上滑行时的停止位置如图所示，读出小车在木板上滑行的距离并填在表中相应空格处</a:t>
            </a:r>
            <a:r>
              <a:rPr lang="en-US" altLang="zh-CN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______________</a:t>
            </a:r>
            <a:r>
              <a:rPr lang="zh-CN" altLang="zh-CN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．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2C209FB1-0586-4C8C-9D2E-951C085FECF8}"/>
              </a:ext>
            </a:extLst>
          </p:cNvPr>
          <p:cNvSpPr txBox="1"/>
          <p:nvPr/>
        </p:nvSpPr>
        <p:spPr>
          <a:xfrm>
            <a:off x="5959941" y="6159502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63.20cm</a:t>
            </a:r>
          </a:p>
        </p:txBody>
      </p:sp>
    </p:spTree>
    <p:extLst>
      <p:ext uri="{BB962C8B-B14F-4D97-AF65-F5344CB8AC3E}">
        <p14:creationId xmlns:p14="http://schemas.microsoft.com/office/powerpoint/2010/main" val="3127758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3" grpId="0"/>
      <p:bldP spid="13" grpId="1"/>
      <p:bldP spid="18" grpId="0"/>
      <p:bldP spid="18" grpId="1"/>
      <p:bldP spid="14" grpId="0"/>
      <p:bldP spid="1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E:\李燃\教师教学用书\2012人教教师用书项目\ppt\物理\图标.png">
            <a:extLst>
              <a:ext uri="{FF2B5EF4-FFF2-40B4-BE49-F238E27FC236}">
                <a16:creationId xmlns:a16="http://schemas.microsoft.com/office/drawing/2014/main" id="{D68DB39A-F415-4557-AEF7-6BC54F081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142875"/>
            <a:ext cx="882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24">
            <a:extLst>
              <a:ext uri="{FF2B5EF4-FFF2-40B4-BE49-F238E27FC236}">
                <a16:creationId xmlns:a16="http://schemas.microsoft.com/office/drawing/2014/main" id="{14CC020C-FD91-42FF-A96E-FFBD7DD3A701}"/>
              </a:ext>
            </a:extLst>
          </p:cNvPr>
          <p:cNvSpPr txBox="1"/>
          <p:nvPr/>
        </p:nvSpPr>
        <p:spPr>
          <a:xfrm>
            <a:off x="341530" y="289938"/>
            <a:ext cx="3174267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</a:t>
            </a:r>
            <a:r>
              <a:rPr lang="en-US" altLang="zh-CN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牛顿第一定律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A5D1EDC-53D3-40E4-BDE0-5E6F5698D835}"/>
              </a:ext>
            </a:extLst>
          </p:cNvPr>
          <p:cNvSpPr/>
          <p:nvPr/>
        </p:nvSpPr>
        <p:spPr>
          <a:xfrm>
            <a:off x="881590" y="893647"/>
            <a:ext cx="507631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>
              <a:lnSpc>
                <a:spcPct val="150000"/>
              </a:lnSpc>
              <a:spcAft>
                <a:spcPts val="0"/>
              </a:spcAft>
            </a:pPr>
            <a:r>
              <a:rPr lang="zh-CN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在探究</a:t>
            </a:r>
            <a:r>
              <a:rPr lang="en-US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“</a:t>
            </a:r>
            <a:r>
              <a:rPr lang="zh-CN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阻力对物体运动的影响</a:t>
            </a:r>
            <a:r>
              <a:rPr lang="en-US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”</a:t>
            </a:r>
            <a:r>
              <a:rPr lang="zh-CN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实验中。</a:t>
            </a:r>
            <a:endParaRPr lang="zh-CN" altLang="zh-CN" kern="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 descr="figure">
            <a:extLst>
              <a:ext uri="{FF2B5EF4-FFF2-40B4-BE49-F238E27FC236}">
                <a16:creationId xmlns:a16="http://schemas.microsoft.com/office/drawing/2014/main" id="{FED9CA0C-9497-4BE7-8965-C08491B7ABD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826695" y="1493785"/>
            <a:ext cx="5133975" cy="104775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A1804CC7-812C-4E0F-AC37-5AF12EEC6E68}"/>
              </a:ext>
            </a:extLst>
          </p:cNvPr>
          <p:cNvSpPr/>
          <p:nvPr/>
        </p:nvSpPr>
        <p:spPr>
          <a:xfrm>
            <a:off x="683060" y="2400557"/>
            <a:ext cx="811941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>
              <a:lnSpc>
                <a:spcPct val="150000"/>
              </a:lnSpc>
              <a:spcAft>
                <a:spcPts val="0"/>
              </a:spcAft>
            </a:pPr>
            <a:r>
              <a:rPr lang="zh-CN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（</a:t>
            </a:r>
            <a:r>
              <a:rPr lang="en-US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3</a:t>
            </a:r>
            <a:r>
              <a:rPr lang="zh-CN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）小车在粗糙程度不同的平面上静止时的位置如图甲、乙、丙所示。可以得出，物体受到的阻力越</a:t>
            </a:r>
            <a:r>
              <a:rPr lang="en-US" altLang="zh-CN" u="sng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                </a:t>
            </a:r>
            <a:r>
              <a:rPr lang="zh-CN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（填</a:t>
            </a:r>
            <a:r>
              <a:rPr lang="en-US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“</a:t>
            </a:r>
            <a:r>
              <a:rPr lang="zh-CN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大</a:t>
            </a:r>
            <a:r>
              <a:rPr lang="en-US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”</a:t>
            </a:r>
            <a:r>
              <a:rPr lang="zh-CN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或</a:t>
            </a:r>
            <a:r>
              <a:rPr lang="en-US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“</a:t>
            </a:r>
            <a:r>
              <a:rPr lang="zh-CN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小</a:t>
            </a:r>
            <a:r>
              <a:rPr lang="en-US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”</a:t>
            </a:r>
            <a:r>
              <a:rPr lang="zh-CN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），速度减小得越慢。小车在水平面上运动速度的减小是因为受到</a:t>
            </a:r>
            <a:r>
              <a:rPr lang="en-US" altLang="zh-CN" u="sng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                 </a:t>
            </a:r>
            <a:r>
              <a:rPr lang="zh-CN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（填“平衡力”或“非平衡力”）的作用。</a:t>
            </a:r>
            <a:endParaRPr lang="zh-CN" altLang="zh-CN" kern="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ctr">
              <a:lnSpc>
                <a:spcPct val="150000"/>
              </a:lnSpc>
              <a:spcAft>
                <a:spcPts val="0"/>
              </a:spcAft>
            </a:pPr>
            <a:r>
              <a:rPr lang="zh-CN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（</a:t>
            </a:r>
            <a:r>
              <a:rPr lang="en-US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4</a:t>
            </a:r>
            <a:r>
              <a:rPr lang="zh-CN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）本实验能直接说明</a:t>
            </a:r>
            <a:r>
              <a:rPr lang="en-US" altLang="zh-CN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________</a:t>
            </a:r>
            <a:r>
              <a:rPr lang="zh-CN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（填字母）</a:t>
            </a:r>
            <a:endParaRPr lang="zh-CN" altLang="zh-CN" kern="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ctr">
              <a:lnSpc>
                <a:spcPct val="150000"/>
              </a:lnSpc>
              <a:spcAft>
                <a:spcPts val="0"/>
              </a:spcAft>
            </a:pPr>
            <a:r>
              <a:rPr lang="en-US" altLang="zh-CN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．牛顿第一定律</a:t>
            </a:r>
            <a:endParaRPr lang="zh-CN" altLang="zh-CN" kern="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ctr">
              <a:lnSpc>
                <a:spcPct val="150000"/>
              </a:lnSpc>
              <a:spcAft>
                <a:spcPts val="0"/>
              </a:spcAft>
            </a:pPr>
            <a:r>
              <a:rPr lang="en-US" altLang="zh-CN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．物体的运动需要力来维持</a:t>
            </a:r>
            <a:endParaRPr lang="zh-CN" altLang="zh-CN" kern="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ctr">
              <a:lnSpc>
                <a:spcPct val="150000"/>
              </a:lnSpc>
              <a:spcAft>
                <a:spcPts val="0"/>
              </a:spcAft>
            </a:pPr>
            <a:r>
              <a:rPr lang="en-US" altLang="zh-CN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．力可以改变物体的运动状态</a:t>
            </a:r>
            <a:endParaRPr lang="zh-CN" altLang="zh-CN" kern="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ctr">
              <a:lnSpc>
                <a:spcPct val="150000"/>
              </a:lnSpc>
              <a:spcAft>
                <a:spcPts val="0"/>
              </a:spcAft>
            </a:pPr>
            <a:r>
              <a:rPr lang="en-US" altLang="zh-CN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zh-CN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．小车下滑过程中受到一个沿斜面向下的力</a:t>
            </a:r>
            <a:endParaRPr lang="zh-CN" altLang="zh-CN" kern="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ctr">
              <a:lnSpc>
                <a:spcPct val="150000"/>
              </a:lnSpc>
              <a:spcAft>
                <a:spcPts val="0"/>
              </a:spcAft>
            </a:pPr>
            <a:r>
              <a:rPr lang="en-US" altLang="zh-CN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r>
              <a:rPr lang="zh-CN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．小车在水平面上从运动到静止时只受到一个摩擦力的作用</a:t>
            </a:r>
            <a:endParaRPr lang="zh-CN" altLang="zh-CN" kern="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519485D-6FE4-47A5-82C2-993623A15EF8}"/>
              </a:ext>
            </a:extLst>
          </p:cNvPr>
          <p:cNvSpPr txBox="1"/>
          <p:nvPr/>
        </p:nvSpPr>
        <p:spPr>
          <a:xfrm>
            <a:off x="3434109" y="2900649"/>
            <a:ext cx="411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950EA2E0-0DD2-49A0-B44A-2D4E58DDC752}"/>
              </a:ext>
            </a:extLst>
          </p:cNvPr>
          <p:cNvSpPr txBox="1"/>
          <p:nvPr/>
        </p:nvSpPr>
        <p:spPr>
          <a:xfrm>
            <a:off x="5202070" y="3289607"/>
            <a:ext cx="1215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非平衡力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E3C17B8-5846-4E3F-9BEA-B070E9FD5466}"/>
              </a:ext>
            </a:extLst>
          </p:cNvPr>
          <p:cNvSpPr txBox="1"/>
          <p:nvPr/>
        </p:nvSpPr>
        <p:spPr>
          <a:xfrm>
            <a:off x="3419745" y="4154883"/>
            <a:ext cx="411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7598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6" grpId="0"/>
      <p:bldP spid="2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E:\李燃\教师教学用书\2012人教教师用书项目\ppt\物理\图标.png">
            <a:extLst>
              <a:ext uri="{FF2B5EF4-FFF2-40B4-BE49-F238E27FC236}">
                <a16:creationId xmlns:a16="http://schemas.microsoft.com/office/drawing/2014/main" id="{D68DB39A-F415-4557-AEF7-6BC54F081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142875"/>
            <a:ext cx="882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24">
            <a:extLst>
              <a:ext uri="{FF2B5EF4-FFF2-40B4-BE49-F238E27FC236}">
                <a16:creationId xmlns:a16="http://schemas.microsoft.com/office/drawing/2014/main" id="{14CC020C-FD91-42FF-A96E-FFBD7DD3A701}"/>
              </a:ext>
            </a:extLst>
          </p:cNvPr>
          <p:cNvSpPr txBox="1"/>
          <p:nvPr/>
        </p:nvSpPr>
        <p:spPr>
          <a:xfrm>
            <a:off x="341530" y="289938"/>
            <a:ext cx="3174267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</a:t>
            </a:r>
            <a:r>
              <a:rPr lang="en-US" altLang="zh-CN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牛顿第一定律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A5D1EDC-53D3-40E4-BDE0-5E6F5698D835}"/>
              </a:ext>
            </a:extLst>
          </p:cNvPr>
          <p:cNvSpPr/>
          <p:nvPr/>
        </p:nvSpPr>
        <p:spPr>
          <a:xfrm>
            <a:off x="881590" y="893647"/>
            <a:ext cx="507631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>
              <a:lnSpc>
                <a:spcPct val="150000"/>
              </a:lnSpc>
              <a:spcAft>
                <a:spcPts val="0"/>
              </a:spcAft>
            </a:pPr>
            <a:r>
              <a:rPr lang="zh-CN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在探究</a:t>
            </a:r>
            <a:r>
              <a:rPr lang="en-US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“</a:t>
            </a:r>
            <a:r>
              <a:rPr lang="zh-CN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阻力对物体运动的影响</a:t>
            </a:r>
            <a:r>
              <a:rPr lang="en-US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”</a:t>
            </a:r>
            <a:r>
              <a:rPr lang="zh-CN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实验中。</a:t>
            </a:r>
            <a:endParaRPr lang="zh-CN" altLang="zh-CN" kern="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 descr="figure">
            <a:extLst>
              <a:ext uri="{FF2B5EF4-FFF2-40B4-BE49-F238E27FC236}">
                <a16:creationId xmlns:a16="http://schemas.microsoft.com/office/drawing/2014/main" id="{FED9CA0C-9497-4BE7-8965-C08491B7ABD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826695" y="1493785"/>
            <a:ext cx="5133975" cy="104775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4184A2C0-3FDD-4BAD-89A2-D2D9CB71B0A3}"/>
              </a:ext>
            </a:extLst>
          </p:cNvPr>
          <p:cNvSpPr/>
          <p:nvPr/>
        </p:nvSpPr>
        <p:spPr>
          <a:xfrm>
            <a:off x="656565" y="2608306"/>
            <a:ext cx="783087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>
              <a:lnSpc>
                <a:spcPct val="150000"/>
              </a:lnSpc>
              <a:spcAft>
                <a:spcPts val="0"/>
              </a:spcAft>
            </a:pPr>
            <a:r>
              <a:rPr lang="zh-CN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（</a:t>
            </a:r>
            <a:r>
              <a:rPr lang="en-US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5</a:t>
            </a:r>
            <a:r>
              <a:rPr lang="zh-CN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）在本实验的基础上进一步推理得出：如果运动的物体不受力时，将保持</a:t>
            </a:r>
            <a:r>
              <a:rPr lang="en-US" altLang="zh-CN" u="sng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                  </a:t>
            </a:r>
            <a:r>
              <a:rPr lang="zh-CN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运动状态。可见，力不是使物体运动的原因，力是改变物体</a:t>
            </a:r>
            <a:r>
              <a:rPr lang="en-US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________________</a:t>
            </a:r>
            <a:r>
              <a:rPr lang="zh-CN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的原因．</a:t>
            </a:r>
            <a:endParaRPr lang="zh-CN" altLang="zh-CN" kern="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ctr">
              <a:lnSpc>
                <a:spcPct val="150000"/>
              </a:lnSpc>
              <a:spcAft>
                <a:spcPts val="0"/>
              </a:spcAft>
            </a:pPr>
            <a:r>
              <a:rPr lang="zh-CN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（</a:t>
            </a:r>
            <a:r>
              <a:rPr lang="en-US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6</a:t>
            </a:r>
            <a:r>
              <a:rPr lang="zh-CN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）下列哪个实验也用到了推理的方法（</a:t>
            </a:r>
            <a:r>
              <a:rPr lang="en-US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</a:t>
            </a:r>
            <a:r>
              <a:rPr lang="zh-CN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   </a:t>
            </a:r>
            <a:r>
              <a:rPr lang="en-US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 </a:t>
            </a:r>
            <a:r>
              <a:rPr lang="zh-CN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）</a:t>
            </a:r>
            <a:endParaRPr lang="zh-CN" altLang="zh-CN" kern="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ctr">
              <a:lnSpc>
                <a:spcPct val="150000"/>
              </a:lnSpc>
              <a:spcAft>
                <a:spcPts val="0"/>
              </a:spcAft>
            </a:pPr>
            <a:r>
              <a:rPr lang="en-US" altLang="zh-CN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．探究平面镜成像规律时，用棋子</a:t>
            </a:r>
            <a:r>
              <a:rPr lang="en-US" altLang="zh-CN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代替棋子</a:t>
            </a:r>
            <a:r>
              <a:rPr lang="en-US" altLang="zh-CN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的像</a:t>
            </a:r>
            <a:endParaRPr lang="zh-CN" altLang="zh-CN" kern="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ctr">
              <a:lnSpc>
                <a:spcPct val="150000"/>
              </a:lnSpc>
              <a:spcAft>
                <a:spcPts val="0"/>
              </a:spcAft>
            </a:pPr>
            <a:r>
              <a:rPr lang="en-US" altLang="zh-CN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．如果将瓶内抽成真空，将听不到铃声</a:t>
            </a:r>
            <a:endParaRPr lang="zh-CN" altLang="zh-CN" kern="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ctr">
              <a:lnSpc>
                <a:spcPct val="150000"/>
              </a:lnSpc>
              <a:spcAft>
                <a:spcPts val="0"/>
              </a:spcAft>
            </a:pPr>
            <a:r>
              <a:rPr lang="en-US" altLang="zh-CN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．探究摩擦力大小与压力大小的关系时，控制接触面粗糙程度相同</a:t>
            </a:r>
            <a:endParaRPr lang="zh-CN" altLang="zh-CN" kern="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ctr">
              <a:lnSpc>
                <a:spcPct val="150000"/>
              </a:lnSpc>
              <a:spcAft>
                <a:spcPts val="0"/>
              </a:spcAft>
            </a:pPr>
            <a:r>
              <a:rPr lang="en-US" altLang="zh-CN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zh-CN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．用光线来研究光的直线传播</a:t>
            </a:r>
            <a:endParaRPr lang="zh-CN" altLang="zh-CN" kern="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6A43B14-E36D-437D-9652-53F5820F50EB}"/>
              </a:ext>
            </a:extLst>
          </p:cNvPr>
          <p:cNvSpPr txBox="1"/>
          <p:nvPr/>
        </p:nvSpPr>
        <p:spPr>
          <a:xfrm>
            <a:off x="1106615" y="307643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匀速直线</a:t>
            </a:r>
            <a:endParaRPr lang="zh-CN" altLang="en-US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7F6F721-0E28-4F95-AA12-A655C3812AB4}"/>
              </a:ext>
            </a:extLst>
          </p:cNvPr>
          <p:cNvSpPr txBox="1"/>
          <p:nvPr/>
        </p:nvSpPr>
        <p:spPr>
          <a:xfrm>
            <a:off x="1106615" y="354456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运动状态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FFFC212-7DBA-4D71-A331-1B2EBF290469}"/>
              </a:ext>
            </a:extLst>
          </p:cNvPr>
          <p:cNvSpPr txBox="1"/>
          <p:nvPr/>
        </p:nvSpPr>
        <p:spPr>
          <a:xfrm>
            <a:off x="5067055" y="3998605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28479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4">
            <a:extLst>
              <a:ext uri="{FF2B5EF4-FFF2-40B4-BE49-F238E27FC236}">
                <a16:creationId xmlns:a16="http://schemas.microsoft.com/office/drawing/2014/main" id="{91F504A6-2973-4BFE-B98E-8450ED781529}"/>
              </a:ext>
            </a:extLst>
          </p:cNvPr>
          <p:cNvSpPr txBox="1"/>
          <p:nvPr/>
        </p:nvSpPr>
        <p:spPr>
          <a:xfrm>
            <a:off x="412946" y="454724"/>
            <a:ext cx="4405373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</a:t>
            </a:r>
            <a:r>
              <a:rPr lang="en-US" altLang="zh-CN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平衡力与相互作用力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137795A-0703-4C7C-8D4B-D65D01C110CA}"/>
              </a:ext>
            </a:extLst>
          </p:cNvPr>
          <p:cNvSpPr txBox="1"/>
          <p:nvPr/>
        </p:nvSpPr>
        <p:spPr>
          <a:xfrm>
            <a:off x="812874" y="1054353"/>
            <a:ext cx="18452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相互作用力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A1CC0D4-2C7F-4668-A84D-F3FA4B18D883}"/>
              </a:ext>
            </a:extLst>
          </p:cNvPr>
          <p:cNvSpPr txBox="1"/>
          <p:nvPr/>
        </p:nvSpPr>
        <p:spPr>
          <a:xfrm>
            <a:off x="4818319" y="1054353"/>
            <a:ext cx="34653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平衡力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D63C93E-C7B7-4D4E-A42F-52C4C24071E6}"/>
              </a:ext>
            </a:extLst>
          </p:cNvPr>
          <p:cNvSpPr txBox="1"/>
          <p:nvPr/>
        </p:nvSpPr>
        <p:spPr>
          <a:xfrm>
            <a:off x="812874" y="3590628"/>
            <a:ext cx="3592337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条件：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作用在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个物体上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大小相等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方向相反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在同一条直线上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即：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异体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、等值、反向，共线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DA08363-DF60-431F-BC19-27BA42AE4DED}"/>
              </a:ext>
            </a:extLst>
          </p:cNvPr>
          <p:cNvSpPr txBox="1"/>
          <p:nvPr/>
        </p:nvSpPr>
        <p:spPr>
          <a:xfrm>
            <a:off x="4818319" y="3590628"/>
            <a:ext cx="3592337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条件：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作用在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个物体上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大小相等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方向相反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在同一条直线上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即：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同体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、等值、反向，共线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CF70028-CF0A-491E-8B29-9735C9529B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74" y="1535870"/>
            <a:ext cx="2902725" cy="1208965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C27F0603-84C1-4517-A28E-A7ED81A583F2}"/>
              </a:ext>
            </a:extLst>
          </p:cNvPr>
          <p:cNvSpPr/>
          <p:nvPr/>
        </p:nvSpPr>
        <p:spPr>
          <a:xfrm>
            <a:off x="1173232" y="2784327"/>
            <a:ext cx="2141933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甲        排斥       乙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乙        排斥      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甲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CA084ED6-E774-4B56-AFF0-54A2075CE8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3247" y="1517227"/>
            <a:ext cx="1918491" cy="1123119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02B6EDD8-7F91-4EF7-B0B9-146B832E9DB6}"/>
              </a:ext>
            </a:extLst>
          </p:cNvPr>
          <p:cNvSpPr/>
          <p:nvPr/>
        </p:nvSpPr>
        <p:spPr>
          <a:xfrm>
            <a:off x="5537663" y="2782669"/>
            <a:ext cx="1569660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甲向左拉小车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乙向右拉小车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944A37E8-CA25-4B1A-BA02-B8D05C5D2F09}"/>
              </a:ext>
            </a:extLst>
          </p:cNvPr>
          <p:cNvCxnSpPr/>
          <p:nvPr/>
        </p:nvCxnSpPr>
        <p:spPr>
          <a:xfrm flipH="1">
            <a:off x="5628409" y="1774433"/>
            <a:ext cx="69408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5E6AF10C-E713-4A1C-98CD-698EFEB4B381}"/>
              </a:ext>
            </a:extLst>
          </p:cNvPr>
          <p:cNvCxnSpPr>
            <a:cxnSpLocks/>
          </p:cNvCxnSpPr>
          <p:nvPr/>
        </p:nvCxnSpPr>
        <p:spPr>
          <a:xfrm flipV="1">
            <a:off x="6322493" y="1774433"/>
            <a:ext cx="701071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78A081D6-9BFA-4714-AD42-2F493454EF6A}"/>
              </a:ext>
            </a:extLst>
          </p:cNvPr>
          <p:cNvCxnSpPr>
            <a:cxnSpLocks/>
          </p:cNvCxnSpPr>
          <p:nvPr/>
        </p:nvCxnSpPr>
        <p:spPr>
          <a:xfrm flipH="1" flipV="1">
            <a:off x="611560" y="2042345"/>
            <a:ext cx="852743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3F97ACA2-3541-40BD-A306-5B8E8484C859}"/>
              </a:ext>
            </a:extLst>
          </p:cNvPr>
          <p:cNvCxnSpPr>
            <a:cxnSpLocks/>
          </p:cNvCxnSpPr>
          <p:nvPr/>
        </p:nvCxnSpPr>
        <p:spPr>
          <a:xfrm>
            <a:off x="3082133" y="2042344"/>
            <a:ext cx="81479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7" name="Picture 9" descr="E:\李燃\教师教学用书\2012人教教师用书项目\ppt\物理\图标.png">
            <a:extLst>
              <a:ext uri="{FF2B5EF4-FFF2-40B4-BE49-F238E27FC236}">
                <a16:creationId xmlns:a16="http://schemas.microsoft.com/office/drawing/2014/main" id="{70790110-63A8-4D5C-8398-E9D31B37FE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142875"/>
            <a:ext cx="882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AA0E6BC0-9DB2-4C4C-9513-E6B1A42051EE}"/>
              </a:ext>
            </a:extLst>
          </p:cNvPr>
          <p:cNvSpPr txBox="1"/>
          <p:nvPr/>
        </p:nvSpPr>
        <p:spPr>
          <a:xfrm>
            <a:off x="971707" y="5803647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相互作用力的性质是相同的</a:t>
            </a:r>
            <a:endParaRPr lang="en-US" altLang="zh-CN" sz="2000" b="1" dirty="0">
              <a:solidFill>
                <a:schemeClr val="tx2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同时产生，同时消失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F027D72-1CE2-467C-BBC2-4CFFE849F866}"/>
              </a:ext>
            </a:extLst>
          </p:cNvPr>
          <p:cNvSpPr txBox="1"/>
          <p:nvPr/>
        </p:nvSpPr>
        <p:spPr>
          <a:xfrm>
            <a:off x="4891744" y="5814265"/>
            <a:ext cx="35189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平衡力的性质并不总是相同的</a:t>
            </a:r>
            <a:endParaRPr lang="en-US" altLang="zh-CN" sz="2000" b="1" dirty="0">
              <a:solidFill>
                <a:schemeClr val="tx2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并不总是同时产生，同时消失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10" grpId="0"/>
      <p:bldP spid="11" grpId="0" animBg="1"/>
      <p:bldP spid="12" grpId="0" animBg="1"/>
      <p:bldP spid="9" grpId="0" animBg="1"/>
      <p:bldP spid="18" grpId="0" animBg="1"/>
      <p:bldP spid="3" grpId="0"/>
      <p:bldP spid="1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E:\李燃\教师教学用书\2012人教教师用书项目\ppt\物理\图标.png">
            <a:extLst>
              <a:ext uri="{FF2B5EF4-FFF2-40B4-BE49-F238E27FC236}">
                <a16:creationId xmlns:a16="http://schemas.microsoft.com/office/drawing/2014/main" id="{5F65F763-7C98-4066-9E1A-39A2865F7E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142875"/>
            <a:ext cx="882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066DDB84-1F93-4B68-9633-07CD465155F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5454216"/>
              </p:ext>
            </p:extLst>
          </p:nvPr>
        </p:nvGraphicFramePr>
        <p:xfrm>
          <a:off x="1483841" y="1829984"/>
          <a:ext cx="6176317" cy="1406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8" name="Document" r:id="rId4" imgW="5269437" imgH="1200341" progId="Word.Document.12">
                  <p:embed/>
                </p:oleObj>
              </mc:Choice>
              <mc:Fallback>
                <p:oleObj name="Document" r:id="rId4" imgW="5269437" imgH="120034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83841" y="1829984"/>
                        <a:ext cx="6176317" cy="14068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矩形 7">
            <a:extLst>
              <a:ext uri="{FF2B5EF4-FFF2-40B4-BE49-F238E27FC236}">
                <a16:creationId xmlns:a16="http://schemas.microsoft.com/office/drawing/2014/main" id="{2ED1E9B4-7890-4685-A989-11AC9BA2E480}"/>
              </a:ext>
            </a:extLst>
          </p:cNvPr>
          <p:cNvSpPr/>
          <p:nvPr/>
        </p:nvSpPr>
        <p:spPr>
          <a:xfrm>
            <a:off x="695325" y="1165034"/>
            <a:ext cx="779211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（中考真题）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图中，物体所受的两个力彼此平衡的是（　　）　</a:t>
            </a:r>
            <a:r>
              <a:rPr lang="zh-CN" altLang="en-US" dirty="0"/>
              <a:t>	</a:t>
            </a:r>
          </a:p>
        </p:txBody>
      </p:sp>
      <p:sp>
        <p:nvSpPr>
          <p:cNvPr id="19" name="Text Box 24">
            <a:extLst>
              <a:ext uri="{FF2B5EF4-FFF2-40B4-BE49-F238E27FC236}">
                <a16:creationId xmlns:a16="http://schemas.microsoft.com/office/drawing/2014/main" id="{5852A7DC-0989-4A93-A7F6-2C607E34A8CA}"/>
              </a:ext>
            </a:extLst>
          </p:cNvPr>
          <p:cNvSpPr txBox="1"/>
          <p:nvPr/>
        </p:nvSpPr>
        <p:spPr>
          <a:xfrm>
            <a:off x="412946" y="454724"/>
            <a:ext cx="4405373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</a:t>
            </a:r>
            <a:r>
              <a:rPr lang="en-US" altLang="zh-CN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平衡力与相互作用力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1BEDC39D-2A61-45BF-A117-FEB7CBF4EDB5}"/>
              </a:ext>
            </a:extLst>
          </p:cNvPr>
          <p:cNvSpPr/>
          <p:nvPr/>
        </p:nvSpPr>
        <p:spPr>
          <a:xfrm>
            <a:off x="695325" y="3373948"/>
            <a:ext cx="75608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（中考真题）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一辆汽车在水平公路上匀速行驶，下列与其相关的各对力中，属于平衡力的是（　　）</a:t>
            </a:r>
          </a:p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　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．汽车受到的牵引力和汽车受到的阻力</a:t>
            </a:r>
          </a:p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　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．汽车受到的牵引力和汽车受到的重力</a:t>
            </a:r>
          </a:p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　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．汽车受到的重力和汽车对路面的压力</a:t>
            </a:r>
          </a:p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　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．汽车对路面的压力和路面对汽车的支持力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1B053A6-B151-42D8-A089-2AA40D334A33}"/>
              </a:ext>
            </a:extLst>
          </p:cNvPr>
          <p:cNvSpPr/>
          <p:nvPr/>
        </p:nvSpPr>
        <p:spPr>
          <a:xfrm>
            <a:off x="1286634" y="2975469"/>
            <a:ext cx="66157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知识点：平衡力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同体、等值、反向，共线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D232680-484E-4D8A-93D0-6F85F07EC322}"/>
              </a:ext>
            </a:extLst>
          </p:cNvPr>
          <p:cNvSpPr/>
          <p:nvPr/>
        </p:nvSpPr>
        <p:spPr>
          <a:xfrm>
            <a:off x="7182290" y="1213219"/>
            <a:ext cx="4074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 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A4FEF093-4CEC-4828-8962-1B7A5CB77509}"/>
              </a:ext>
            </a:extLst>
          </p:cNvPr>
          <p:cNvGrpSpPr/>
          <p:nvPr/>
        </p:nvGrpSpPr>
        <p:grpSpPr>
          <a:xfrm>
            <a:off x="2876331" y="5403317"/>
            <a:ext cx="3957881" cy="843844"/>
            <a:chOff x="116505" y="5342087"/>
            <a:chExt cx="3957881" cy="843844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5EB91423-75AD-4BB3-92E8-944A6CC073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4958" y="5342087"/>
              <a:ext cx="1440160" cy="843844"/>
            </a:xfrm>
            <a:prstGeom prst="rect">
              <a:avLst/>
            </a:prstGeom>
          </p:spPr>
        </p:pic>
        <p:cxnSp>
          <p:nvCxnSpPr>
            <p:cNvPr id="4" name="直接箭头连接符 3">
              <a:extLst>
                <a:ext uri="{FF2B5EF4-FFF2-40B4-BE49-F238E27FC236}">
                  <a16:creationId xmlns:a16="http://schemas.microsoft.com/office/drawing/2014/main" id="{622768FD-9FF2-4414-B38B-079A8F09CEA1}"/>
                </a:ext>
              </a:extLst>
            </p:cNvPr>
            <p:cNvCxnSpPr/>
            <p:nvPr/>
          </p:nvCxnSpPr>
          <p:spPr>
            <a:xfrm>
              <a:off x="1895038" y="5709931"/>
              <a:ext cx="945105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箭头连接符 5">
              <a:extLst>
                <a:ext uri="{FF2B5EF4-FFF2-40B4-BE49-F238E27FC236}">
                  <a16:creationId xmlns:a16="http://schemas.microsoft.com/office/drawing/2014/main" id="{BA4096BB-EEC8-4556-80B9-6265D9B9CD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2435" y="5709931"/>
              <a:ext cx="945106" cy="0"/>
            </a:xfrm>
            <a:prstGeom prst="straightConnector1">
              <a:avLst/>
            </a:prstGeom>
            <a:ln>
              <a:solidFill>
                <a:srgbClr val="FF3B3B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4F2091AC-ADC9-4C91-A73B-3D5B0A1190E1}"/>
                </a:ext>
              </a:extLst>
            </p:cNvPr>
            <p:cNvSpPr/>
            <p:nvPr/>
          </p:nvSpPr>
          <p:spPr>
            <a:xfrm flipH="1">
              <a:off x="116505" y="5508300"/>
              <a:ext cx="395788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牵引力                              </a:t>
              </a:r>
              <a:r>
                <a:rPr lang="zh-CN" altLang="en-US" b="1" dirty="0">
                  <a:solidFill>
                    <a:srgbClr val="4A7EB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阻力</a:t>
              </a:r>
              <a:r>
                <a:rPr lang="zh-CN" altLang="en-US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         </a:t>
              </a:r>
              <a:r>
                <a:rPr lang="en-US" altLang="zh-CN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4" name="矩形 13">
            <a:extLst>
              <a:ext uri="{FF2B5EF4-FFF2-40B4-BE49-F238E27FC236}">
                <a16:creationId xmlns:a16="http://schemas.microsoft.com/office/drawing/2014/main" id="{74536554-5A4F-46D4-A936-DB00256DA575}"/>
              </a:ext>
            </a:extLst>
          </p:cNvPr>
          <p:cNvSpPr/>
          <p:nvPr/>
        </p:nvSpPr>
        <p:spPr>
          <a:xfrm>
            <a:off x="1547405" y="6345793"/>
            <a:ext cx="66157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知识点：平衡力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同体、等值、反向，共线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6591C08C-5D86-4304-A201-13FC13E37A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9286" y="4269675"/>
            <a:ext cx="1440160" cy="843844"/>
          </a:xfrm>
          <a:prstGeom prst="rect">
            <a:avLst/>
          </a:prstGeom>
        </p:spPr>
      </p:pic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899D3662-904A-4B56-80C7-3893558DAAAD}"/>
              </a:ext>
            </a:extLst>
          </p:cNvPr>
          <p:cNvCxnSpPr>
            <a:cxnSpLocks/>
          </p:cNvCxnSpPr>
          <p:nvPr/>
        </p:nvCxnSpPr>
        <p:spPr>
          <a:xfrm>
            <a:off x="7389366" y="4637519"/>
            <a:ext cx="22503" cy="76579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F6D86721-2BCC-40B1-BF34-3672C18E15A1}"/>
              </a:ext>
            </a:extLst>
          </p:cNvPr>
          <p:cNvCxnSpPr>
            <a:cxnSpLocks/>
          </p:cNvCxnSpPr>
          <p:nvPr/>
        </p:nvCxnSpPr>
        <p:spPr>
          <a:xfrm flipH="1">
            <a:off x="6466763" y="4637519"/>
            <a:ext cx="945106" cy="0"/>
          </a:xfrm>
          <a:prstGeom prst="straightConnector1">
            <a:avLst/>
          </a:prstGeom>
          <a:ln>
            <a:solidFill>
              <a:srgbClr val="FF3B3B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4A7BB122-D9A1-4FC6-AF6A-D666F5F05FBB}"/>
              </a:ext>
            </a:extLst>
          </p:cNvPr>
          <p:cNvSpPr/>
          <p:nvPr/>
        </p:nvSpPr>
        <p:spPr>
          <a:xfrm flipH="1">
            <a:off x="5610833" y="4447976"/>
            <a:ext cx="9736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牵引力                                 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88E74BA8-8BAE-42D2-BCDF-3C3236740094}"/>
              </a:ext>
            </a:extLst>
          </p:cNvPr>
          <p:cNvCxnSpPr>
            <a:cxnSpLocks/>
          </p:cNvCxnSpPr>
          <p:nvPr/>
        </p:nvCxnSpPr>
        <p:spPr>
          <a:xfrm>
            <a:off x="7400617" y="5003749"/>
            <a:ext cx="22503" cy="76579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EBFACCA4-22D7-49AC-9622-2C3CE9A6DDAF}"/>
              </a:ext>
            </a:extLst>
          </p:cNvPr>
          <p:cNvCxnSpPr/>
          <p:nvPr/>
        </p:nvCxnSpPr>
        <p:spPr>
          <a:xfrm>
            <a:off x="6466763" y="4999570"/>
            <a:ext cx="178940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:a16="http://schemas.microsoft.com/office/drawing/2014/main" id="{070FC914-9EEE-4DCB-A63B-C66BDB4025EB}"/>
              </a:ext>
            </a:extLst>
          </p:cNvPr>
          <p:cNvSpPr/>
          <p:nvPr/>
        </p:nvSpPr>
        <p:spPr>
          <a:xfrm>
            <a:off x="7485181" y="5677029"/>
            <a:ext cx="7280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4A7E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压力</a:t>
            </a:r>
            <a:r>
              <a:rPr lang="en-US" altLang="zh-CN" b="1" dirty="0">
                <a:solidFill>
                  <a:srgbClr val="4A7E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b="1" dirty="0">
              <a:solidFill>
                <a:srgbClr val="4A7EBB"/>
              </a:solidFill>
            </a:endParaRPr>
          </a:p>
        </p:txBody>
      </p:sp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DB240978-48BE-4842-A534-8D36721FDE16}"/>
              </a:ext>
            </a:extLst>
          </p:cNvPr>
          <p:cNvCxnSpPr/>
          <p:nvPr/>
        </p:nvCxnSpPr>
        <p:spPr>
          <a:xfrm flipH="1" flipV="1">
            <a:off x="7386032" y="3879050"/>
            <a:ext cx="14585" cy="758469"/>
          </a:xfrm>
          <a:prstGeom prst="straightConnector1">
            <a:avLst/>
          </a:prstGeom>
          <a:ln w="38100">
            <a:solidFill>
              <a:srgbClr val="FF3B3B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7" name="矩形 26">
            <a:extLst>
              <a:ext uri="{FF2B5EF4-FFF2-40B4-BE49-F238E27FC236}">
                <a16:creationId xmlns:a16="http://schemas.microsoft.com/office/drawing/2014/main" id="{A91CC705-D2E6-40C6-81A7-05B653F254C1}"/>
              </a:ext>
            </a:extLst>
          </p:cNvPr>
          <p:cNvSpPr/>
          <p:nvPr/>
        </p:nvSpPr>
        <p:spPr>
          <a:xfrm>
            <a:off x="7463787" y="3793205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支持力</a:t>
            </a:r>
            <a:endParaRPr lang="zh-CN" altLang="en-US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EC8475B2-28CF-498E-A369-74F758920C96}"/>
              </a:ext>
            </a:extLst>
          </p:cNvPr>
          <p:cNvSpPr/>
          <p:nvPr/>
        </p:nvSpPr>
        <p:spPr>
          <a:xfrm>
            <a:off x="7454777" y="5135522"/>
            <a:ext cx="7152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4A7E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重力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dirty="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E0EC3450-2039-4B33-A0E8-255B50F12D83}"/>
              </a:ext>
            </a:extLst>
          </p:cNvPr>
          <p:cNvSpPr/>
          <p:nvPr/>
        </p:nvSpPr>
        <p:spPr>
          <a:xfrm>
            <a:off x="4192721" y="3717106"/>
            <a:ext cx="4267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876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4" grpId="0"/>
      <p:bldP spid="21" grpId="0"/>
      <p:bldP spid="21" grpId="1"/>
      <p:bldP spid="24" grpId="0"/>
      <p:bldP spid="27" grpId="0"/>
      <p:bldP spid="28" grpId="0"/>
      <p:bldP spid="28" grpId="1"/>
      <p:bldP spid="2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466243" y="967749"/>
            <a:ext cx="8150734" cy="227703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3.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如图所示，用电线（忽略电线重力）将电灯吊在天花板上，下述几对力中属于相互作用力的是（         ）。</a:t>
            </a:r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defTabSz="914378">
              <a:lnSpc>
                <a:spcPct val="120000"/>
              </a:lnSpc>
              <a:defRPr/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．电灯对电线的拉力和电线对电灯的拉力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78">
              <a:lnSpc>
                <a:spcPct val="120000"/>
              </a:lnSpc>
              <a:defRPr/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．电线对电灯的拉力和电线对天花板的拉力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78">
              <a:lnSpc>
                <a:spcPct val="120000"/>
              </a:lnSpc>
              <a:defRPr/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C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．电灯受到的重力和电灯对电线的拉力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78">
              <a:lnSpc>
                <a:spcPct val="120000"/>
              </a:lnSpc>
              <a:defRPr/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D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．电灯受到的重力和电线对电灯的拉力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4515" name="组合 28"/>
          <p:cNvGrpSpPr/>
          <p:nvPr/>
        </p:nvGrpSpPr>
        <p:grpSpPr>
          <a:xfrm>
            <a:off x="667108" y="3954464"/>
            <a:ext cx="1485900" cy="1416050"/>
            <a:chOff x="7150100" y="4006849"/>
            <a:chExt cx="1422400" cy="1911351"/>
          </a:xfrm>
        </p:grpSpPr>
        <p:sp>
          <p:nvSpPr>
            <p:cNvPr id="4" name="椭圆 3"/>
            <p:cNvSpPr/>
            <p:nvPr/>
          </p:nvSpPr>
          <p:spPr>
            <a:xfrm>
              <a:off x="7639430" y="5472504"/>
              <a:ext cx="399670" cy="4456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8">
                <a:defRPr/>
              </a:pPr>
              <a:endParaRPr lang="zh-CN" altLang="en-US"/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7150100" y="4094702"/>
              <a:ext cx="1422400" cy="214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 rot="5400000" flipH="1" flipV="1">
              <a:off x="7283975" y="4006705"/>
              <a:ext cx="87853" cy="8814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 rot="5400000" flipH="1" flipV="1">
              <a:off x="7436698" y="4005946"/>
              <a:ext cx="87853" cy="8965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 rot="5400000" flipH="1" flipV="1">
              <a:off x="7595504" y="4006705"/>
              <a:ext cx="87853" cy="8814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 rot="5400000" flipH="1" flipV="1">
              <a:off x="7728473" y="4005946"/>
              <a:ext cx="87853" cy="8965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rot="5400000" flipH="1" flipV="1">
              <a:off x="7862203" y="4005946"/>
              <a:ext cx="87853" cy="8965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rot="5400000" flipH="1" flipV="1">
              <a:off x="7995175" y="4006705"/>
              <a:ext cx="87853" cy="8814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rot="5400000" flipH="1" flipV="1">
              <a:off x="8128904" y="4006705"/>
              <a:ext cx="87853" cy="8814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rot="5400000" flipH="1" flipV="1">
              <a:off x="8261874" y="4005945"/>
              <a:ext cx="87853" cy="8966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 rot="5400000" flipH="1" flipV="1">
              <a:off x="8395604" y="4005945"/>
              <a:ext cx="87853" cy="8966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rot="5400000">
              <a:off x="7416987" y="4539639"/>
              <a:ext cx="887107" cy="152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梯形 15"/>
            <p:cNvSpPr/>
            <p:nvPr/>
          </p:nvSpPr>
          <p:spPr>
            <a:xfrm>
              <a:off x="7371970" y="4983952"/>
              <a:ext cx="934589" cy="668544"/>
            </a:xfrm>
            <a:prstGeom prst="trapezoid">
              <a:avLst>
                <a:gd name="adj" fmla="val 67696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8">
                <a:defRPr/>
              </a:pPr>
              <a:endParaRPr lang="zh-CN" altLang="en-US"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3761910" y="1339551"/>
            <a:ext cx="453970" cy="52322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28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3" name="直接连接符 22"/>
          <p:cNvCxnSpPr/>
          <p:nvPr/>
        </p:nvCxnSpPr>
        <p:spPr bwMode="auto">
          <a:xfrm rot="5400000">
            <a:off x="4814530" y="4705000"/>
            <a:ext cx="658813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086" name="组合 2"/>
          <p:cNvGrpSpPr/>
          <p:nvPr/>
        </p:nvGrpSpPr>
        <p:grpSpPr>
          <a:xfrm>
            <a:off x="4693880" y="5606701"/>
            <a:ext cx="976313" cy="660400"/>
            <a:chOff x="5562108" y="5124818"/>
            <a:chExt cx="976313" cy="878681"/>
          </a:xfrm>
        </p:grpSpPr>
        <p:sp>
          <p:nvSpPr>
            <p:cNvPr id="26" name="椭圆 25"/>
            <p:cNvSpPr/>
            <p:nvPr/>
          </p:nvSpPr>
          <p:spPr bwMode="auto">
            <a:xfrm>
              <a:off x="5841508" y="5564159"/>
              <a:ext cx="417513" cy="43934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8">
                <a:defRPr/>
              </a:pPr>
              <a:endParaRPr lang="zh-CN" altLang="en-US"/>
            </a:p>
          </p:txBody>
        </p:sp>
        <p:sp>
          <p:nvSpPr>
            <p:cNvPr id="27" name="梯形 26"/>
            <p:cNvSpPr/>
            <p:nvPr/>
          </p:nvSpPr>
          <p:spPr bwMode="auto">
            <a:xfrm>
              <a:off x="5562108" y="5124818"/>
              <a:ext cx="976313" cy="659011"/>
            </a:xfrm>
            <a:prstGeom prst="trapezoid">
              <a:avLst>
                <a:gd name="adj" fmla="val 67696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8">
                <a:defRPr/>
              </a:pPr>
              <a:endParaRPr lang="zh-CN" altLang="en-US"/>
            </a:p>
          </p:txBody>
        </p:sp>
      </p:grpSp>
      <p:grpSp>
        <p:nvGrpSpPr>
          <p:cNvPr id="46087" name="组合 17"/>
          <p:cNvGrpSpPr/>
          <p:nvPr/>
        </p:nvGrpSpPr>
        <p:grpSpPr>
          <a:xfrm>
            <a:off x="4441467" y="3371501"/>
            <a:ext cx="1485900" cy="66675"/>
            <a:chOff x="808964" y="4052167"/>
            <a:chExt cx="1485900" cy="88900"/>
          </a:xfrm>
        </p:grpSpPr>
        <p:cxnSp>
          <p:nvCxnSpPr>
            <p:cNvPr id="30" name="直接连接符 29"/>
            <p:cNvCxnSpPr/>
            <p:nvPr/>
          </p:nvCxnSpPr>
          <p:spPr bwMode="auto">
            <a:xfrm>
              <a:off x="808964" y="4138950"/>
              <a:ext cx="1485900" cy="211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 bwMode="auto">
            <a:xfrm rot="5400000" flipH="1" flipV="1">
              <a:off x="951310" y="4049521"/>
              <a:ext cx="86783" cy="9207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 bwMode="auto">
            <a:xfrm rot="5400000" flipH="1" flipV="1">
              <a:off x="1110854" y="4048728"/>
              <a:ext cx="86783" cy="9366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 bwMode="auto">
            <a:xfrm rot="5400000" flipH="1" flipV="1">
              <a:off x="1276747" y="4049521"/>
              <a:ext cx="86783" cy="9207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 bwMode="auto">
            <a:xfrm rot="5400000" flipH="1" flipV="1">
              <a:off x="1415654" y="4048728"/>
              <a:ext cx="86783" cy="9366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 bwMode="auto">
            <a:xfrm rot="5400000" flipH="1" flipV="1">
              <a:off x="1555354" y="4048728"/>
              <a:ext cx="86783" cy="9366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 bwMode="auto">
            <a:xfrm rot="5400000" flipH="1" flipV="1">
              <a:off x="1694260" y="4049521"/>
              <a:ext cx="86783" cy="9207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 bwMode="auto">
            <a:xfrm rot="5400000" flipH="1" flipV="1">
              <a:off x="1833960" y="4049521"/>
              <a:ext cx="86783" cy="9207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 bwMode="auto">
            <a:xfrm rot="5400000" flipH="1" flipV="1">
              <a:off x="1972866" y="4048727"/>
              <a:ext cx="86783" cy="9366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 bwMode="auto">
            <a:xfrm rot="5400000" flipH="1" flipV="1">
              <a:off x="2112566" y="4048727"/>
              <a:ext cx="86783" cy="9366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椭圆 40"/>
          <p:cNvSpPr/>
          <p:nvPr/>
        </p:nvSpPr>
        <p:spPr>
          <a:xfrm>
            <a:off x="5159017" y="5819426"/>
            <a:ext cx="46038" cy="349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endParaRPr lang="zh-CN" altLang="en-US" sz="2800" b="1"/>
          </a:p>
        </p:txBody>
      </p:sp>
      <p:cxnSp>
        <p:nvCxnSpPr>
          <p:cNvPr id="42" name="直接箭头连接符 41"/>
          <p:cNvCxnSpPr/>
          <p:nvPr/>
        </p:nvCxnSpPr>
        <p:spPr>
          <a:xfrm flipH="1" flipV="1">
            <a:off x="5182830" y="5317776"/>
            <a:ext cx="9525" cy="519113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090" name="TextBox 42"/>
          <p:cNvSpPr txBox="1"/>
          <p:nvPr/>
        </p:nvSpPr>
        <p:spPr>
          <a:xfrm>
            <a:off x="5239980" y="5257450"/>
            <a:ext cx="827471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F</a:t>
            </a:r>
            <a:r>
              <a:rPr lang="zh-CN" altLang="en-US" sz="2000" baseline="-25000" dirty="0">
                <a:latin typeface="SimSun" panose="02010600030101010101" pitchFamily="2" charset="-122"/>
              </a:rPr>
              <a:t>线对灯</a:t>
            </a:r>
          </a:p>
        </p:txBody>
      </p:sp>
      <p:cxnSp>
        <p:nvCxnSpPr>
          <p:cNvPr id="44" name="直接箭头连接符 43"/>
          <p:cNvCxnSpPr/>
          <p:nvPr/>
        </p:nvCxnSpPr>
        <p:spPr>
          <a:xfrm>
            <a:off x="5182829" y="5836888"/>
            <a:ext cx="0" cy="506413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092" name="TextBox 44"/>
          <p:cNvSpPr txBox="1"/>
          <p:nvPr/>
        </p:nvSpPr>
        <p:spPr>
          <a:xfrm>
            <a:off x="5268554" y="6209950"/>
            <a:ext cx="312906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G</a:t>
            </a:r>
            <a:endParaRPr lang="zh-CN" altLang="en-US" sz="2000" i="1" dirty="0">
              <a:latin typeface="SimSun" panose="02010600030101010101" pitchFamily="2" charset="-122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5127267" y="4593876"/>
            <a:ext cx="46038" cy="349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endParaRPr lang="zh-CN" altLang="en-US" sz="2800" b="1"/>
          </a:p>
        </p:txBody>
      </p:sp>
      <p:cxnSp>
        <p:nvCxnSpPr>
          <p:cNvPr id="49" name="直接箭头连接符 48"/>
          <p:cNvCxnSpPr/>
          <p:nvPr/>
        </p:nvCxnSpPr>
        <p:spPr>
          <a:xfrm flipH="1" flipV="1">
            <a:off x="5135205" y="4090638"/>
            <a:ext cx="11113" cy="519113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095" name="TextBox 49"/>
          <p:cNvSpPr txBox="1"/>
          <p:nvPr/>
        </p:nvSpPr>
        <p:spPr>
          <a:xfrm>
            <a:off x="5206643" y="4030312"/>
            <a:ext cx="774571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F</a:t>
            </a:r>
            <a:r>
              <a:rPr lang="zh-CN" altLang="en-US" sz="1200" dirty="0">
                <a:latin typeface="SimSun" panose="02010600030101010101" pitchFamily="2" charset="-122"/>
              </a:rPr>
              <a:t>天对线</a:t>
            </a:r>
          </a:p>
        </p:txBody>
      </p:sp>
      <p:cxnSp>
        <p:nvCxnSpPr>
          <p:cNvPr id="51" name="直接箭头连接符 50"/>
          <p:cNvCxnSpPr/>
          <p:nvPr/>
        </p:nvCxnSpPr>
        <p:spPr>
          <a:xfrm>
            <a:off x="5149492" y="4609751"/>
            <a:ext cx="0" cy="506413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097" name="TextBox 51"/>
          <p:cNvSpPr txBox="1"/>
          <p:nvPr/>
        </p:nvSpPr>
        <p:spPr>
          <a:xfrm>
            <a:off x="5236805" y="4984400"/>
            <a:ext cx="774571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F</a:t>
            </a:r>
            <a:r>
              <a:rPr lang="zh-CN" altLang="en-US" sz="1200" dirty="0">
                <a:latin typeface="SimSun" panose="02010600030101010101" pitchFamily="2" charset="-122"/>
              </a:rPr>
              <a:t>灯对线</a:t>
            </a:r>
          </a:p>
        </p:txBody>
      </p:sp>
      <p:cxnSp>
        <p:nvCxnSpPr>
          <p:cNvPr id="53" name="直接箭头连接符 52"/>
          <p:cNvCxnSpPr/>
          <p:nvPr/>
        </p:nvCxnSpPr>
        <p:spPr>
          <a:xfrm>
            <a:off x="5139967" y="3454050"/>
            <a:ext cx="0" cy="50482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099" name="TextBox 53"/>
          <p:cNvSpPr txBox="1"/>
          <p:nvPr/>
        </p:nvSpPr>
        <p:spPr>
          <a:xfrm>
            <a:off x="5197118" y="3658837"/>
            <a:ext cx="774571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F</a:t>
            </a:r>
            <a:r>
              <a:rPr lang="zh-CN" altLang="en-US" sz="1200" dirty="0">
                <a:latin typeface="SimSun" panose="02010600030101010101" pitchFamily="2" charset="-122"/>
              </a:rPr>
              <a:t>线对天</a:t>
            </a:r>
          </a:p>
        </p:txBody>
      </p:sp>
      <p:cxnSp>
        <p:nvCxnSpPr>
          <p:cNvPr id="18" name="直接箭头连接符 17"/>
          <p:cNvCxnSpPr/>
          <p:nvPr/>
        </p:nvCxnSpPr>
        <p:spPr>
          <a:xfrm flipV="1">
            <a:off x="3142893" y="4209700"/>
            <a:ext cx="1881188" cy="4953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>
            <a:off x="3142893" y="4705000"/>
            <a:ext cx="1947863" cy="2794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箭头连接符 49"/>
          <p:cNvCxnSpPr/>
          <p:nvPr/>
        </p:nvCxnSpPr>
        <p:spPr>
          <a:xfrm flipV="1">
            <a:off x="3142893" y="5371751"/>
            <a:ext cx="1901825" cy="8572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箭头连接符 51"/>
          <p:cNvCxnSpPr/>
          <p:nvPr/>
        </p:nvCxnSpPr>
        <p:spPr>
          <a:xfrm>
            <a:off x="3142893" y="5481287"/>
            <a:ext cx="1947863" cy="69373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箭头连接符 53"/>
          <p:cNvCxnSpPr/>
          <p:nvPr/>
        </p:nvCxnSpPr>
        <p:spPr>
          <a:xfrm flipH="1">
            <a:off x="5927367" y="4247801"/>
            <a:ext cx="1614488" cy="1016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5" name="直接箭头连接符 54"/>
          <p:cNvCxnSpPr/>
          <p:nvPr/>
        </p:nvCxnSpPr>
        <p:spPr>
          <a:xfrm flipH="1" flipV="1">
            <a:off x="5835293" y="3858863"/>
            <a:ext cx="1735138" cy="38417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2" name="直接箭头连接符 61"/>
          <p:cNvCxnSpPr>
            <a:endCxn id="46090" idx="3"/>
          </p:cNvCxnSpPr>
          <p:nvPr/>
        </p:nvCxnSpPr>
        <p:spPr>
          <a:xfrm flipH="1">
            <a:off x="6067451" y="4984401"/>
            <a:ext cx="1352170" cy="47310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3" name="直接箭头连接符 62"/>
          <p:cNvCxnSpPr>
            <a:endCxn id="46097" idx="3"/>
          </p:cNvCxnSpPr>
          <p:nvPr/>
        </p:nvCxnSpPr>
        <p:spPr>
          <a:xfrm flipH="1">
            <a:off x="6011376" y="4984400"/>
            <a:ext cx="1408243" cy="20005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6100" name="矩形 46099"/>
          <p:cNvSpPr/>
          <p:nvPr/>
        </p:nvSpPr>
        <p:spPr>
          <a:xfrm>
            <a:off x="2694282" y="4561669"/>
            <a:ext cx="449263" cy="10156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平衡力</a:t>
            </a:r>
          </a:p>
        </p:txBody>
      </p:sp>
      <p:sp>
        <p:nvSpPr>
          <p:cNvPr id="46101" name="矩形 46100"/>
          <p:cNvSpPr/>
          <p:nvPr/>
        </p:nvSpPr>
        <p:spPr>
          <a:xfrm>
            <a:off x="7590416" y="3915835"/>
            <a:ext cx="497732" cy="163121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相互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作用力</a:t>
            </a:r>
          </a:p>
        </p:txBody>
      </p:sp>
      <p:sp>
        <p:nvSpPr>
          <p:cNvPr id="60" name="Text Box 24">
            <a:extLst>
              <a:ext uri="{FF2B5EF4-FFF2-40B4-BE49-F238E27FC236}">
                <a16:creationId xmlns:a16="http://schemas.microsoft.com/office/drawing/2014/main" id="{641DDCA3-FC5A-4EA1-B04D-A3087BEFF8BA}"/>
              </a:ext>
            </a:extLst>
          </p:cNvPr>
          <p:cNvSpPr txBox="1"/>
          <p:nvPr/>
        </p:nvSpPr>
        <p:spPr>
          <a:xfrm>
            <a:off x="428207" y="244862"/>
            <a:ext cx="4405373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</a:t>
            </a:r>
            <a:r>
              <a:rPr lang="en-US" altLang="zh-CN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平衡力与相互作用力</a:t>
            </a:r>
          </a:p>
        </p:txBody>
      </p:sp>
      <p:pic>
        <p:nvPicPr>
          <p:cNvPr id="56" name="Picture 9" descr="E:\李燃\教师教学用书\2012人教教师用书项目\ppt\物理\图标.png">
            <a:extLst>
              <a:ext uri="{FF2B5EF4-FFF2-40B4-BE49-F238E27FC236}">
                <a16:creationId xmlns:a16="http://schemas.microsoft.com/office/drawing/2014/main" id="{E72E27CA-75A7-4B1B-B875-ABE80A5573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142875"/>
            <a:ext cx="882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45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7" dur="500"/>
                                        <p:tgtEl>
                                          <p:spTgt spid="46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0" dur="500"/>
                                        <p:tgtEl>
                                          <p:spTgt spid="46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5" dur="500"/>
                                        <p:tgtEl>
                                          <p:spTgt spid="46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4" dur="500"/>
                                        <p:tgtEl>
                                          <p:spTgt spid="46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46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6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6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7" grpId="0"/>
      <p:bldP spid="41" grpId="0" animBg="1"/>
      <p:bldP spid="46090" grpId="0"/>
      <p:bldP spid="46092" grpId="0"/>
      <p:bldP spid="48" grpId="0" animBg="1"/>
      <p:bldP spid="46095" grpId="0"/>
      <p:bldP spid="46097" grpId="0"/>
      <p:bldP spid="46099" grpId="0"/>
      <p:bldP spid="46100" grpId="0"/>
      <p:bldP spid="46101" grpId="0"/>
      <p:bldP spid="6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25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4363" y="5824297"/>
            <a:ext cx="1362075" cy="50800"/>
          </a:xfrm>
          <a:prstGeom prst="rect">
            <a:avLst/>
          </a:prstGeom>
          <a:noFill/>
          <a:ln w="19050">
            <a:noFill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</p:pic>
      <p:sp>
        <p:nvSpPr>
          <p:cNvPr id="57" name="椭圆 56"/>
          <p:cNvSpPr/>
          <p:nvPr/>
        </p:nvSpPr>
        <p:spPr>
          <a:xfrm>
            <a:off x="4748212" y="3358910"/>
            <a:ext cx="495300" cy="373063"/>
          </a:xfrm>
          <a:prstGeom prst="ellipse">
            <a:avLst/>
          </a:prstGeom>
          <a:pattFill prst="diagBrick">
            <a:fgClr>
              <a:schemeClr val="bg1">
                <a:lumMod val="65000"/>
              </a:schemeClr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endParaRPr lang="zh-CN" altLang="en-US" sz="2800" b="1"/>
          </a:p>
        </p:txBody>
      </p:sp>
      <p:pic>
        <p:nvPicPr>
          <p:cNvPr id="47126" name="Picture 2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75151" y="4825759"/>
            <a:ext cx="1190625" cy="45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769535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3366FF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358716" y="998538"/>
            <a:ext cx="8443754" cy="193899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914378">
              <a:defRPr/>
            </a:pP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4.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如图所示，已知足球放在桌子上，而桌子立于地球表面。下列两个力是一对平衡力的是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       )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78">
              <a:defRPr/>
            </a:pP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．足球对桌子的压力与桌子对足球的支持力</a:t>
            </a:r>
          </a:p>
          <a:p>
            <a:pPr defTabSz="914378">
              <a:defRPr/>
            </a:pP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．桌子对地球的压力与地球对桌子的支持力</a:t>
            </a:r>
          </a:p>
          <a:p>
            <a:pPr defTabSz="914378">
              <a:defRPr/>
            </a:pP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．桌子受到的重力与地球对桌子的支持力</a:t>
            </a:r>
          </a:p>
          <a:p>
            <a:pPr defTabSz="914378">
              <a:defRPr/>
            </a:pP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．足球受到的重力与桌子对足球的支持力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5542" name="图片 2"/>
          <p:cNvPicPr>
            <a:picLocks noChangeAspect="1"/>
          </p:cNvPicPr>
          <p:nvPr/>
        </p:nvPicPr>
        <p:blipFill>
          <a:blip r:embed="rId4"/>
          <a:srcRect r="4597" b="2907"/>
          <a:stretch>
            <a:fillRect/>
          </a:stretch>
        </p:blipFill>
        <p:spPr>
          <a:xfrm>
            <a:off x="7328178" y="1448780"/>
            <a:ext cx="1038012" cy="111082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椭圆 10"/>
          <p:cNvSpPr/>
          <p:nvPr/>
        </p:nvSpPr>
        <p:spPr>
          <a:xfrm>
            <a:off x="4981576" y="3514485"/>
            <a:ext cx="44450" cy="349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endParaRPr lang="zh-CN" altLang="en-US" sz="2800" b="1"/>
          </a:p>
        </p:txBody>
      </p:sp>
      <p:cxnSp>
        <p:nvCxnSpPr>
          <p:cNvPr id="12" name="直接箭头连接符 11"/>
          <p:cNvCxnSpPr/>
          <p:nvPr/>
        </p:nvCxnSpPr>
        <p:spPr>
          <a:xfrm>
            <a:off x="4991101" y="3549410"/>
            <a:ext cx="9525" cy="519113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 flipV="1">
            <a:off x="4992687" y="2995372"/>
            <a:ext cx="0" cy="63658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114" name="TextBox 15"/>
          <p:cNvSpPr txBox="1"/>
          <p:nvPr/>
        </p:nvSpPr>
        <p:spPr>
          <a:xfrm>
            <a:off x="4956175" y="3833572"/>
            <a:ext cx="466794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G</a:t>
            </a:r>
            <a:r>
              <a:rPr lang="zh-CN" altLang="en-US" sz="1200" dirty="0">
                <a:latin typeface="SimSun" panose="02010600030101010101" pitchFamily="2" charset="-122"/>
              </a:rPr>
              <a:t>球</a:t>
            </a:r>
          </a:p>
        </p:txBody>
      </p:sp>
      <p:sp>
        <p:nvSpPr>
          <p:cNvPr id="47115" name="TextBox 18"/>
          <p:cNvSpPr txBox="1"/>
          <p:nvPr/>
        </p:nvSpPr>
        <p:spPr>
          <a:xfrm>
            <a:off x="4956176" y="2892184"/>
            <a:ext cx="736099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F</a:t>
            </a:r>
            <a:r>
              <a:rPr lang="zh-CN" altLang="en-US" sz="1100" dirty="0">
                <a:latin typeface="SimSun" panose="02010600030101010101" pitchFamily="2" charset="-122"/>
              </a:rPr>
              <a:t>桌对球</a:t>
            </a:r>
            <a:endParaRPr lang="zh-CN" altLang="en-US" sz="2000" dirty="0">
              <a:latin typeface="SimSun" panose="02010600030101010101" pitchFamily="2" charset="-122"/>
            </a:endParaRPr>
          </a:p>
        </p:txBody>
      </p:sp>
      <p:cxnSp>
        <p:nvCxnSpPr>
          <p:cNvPr id="21" name="直接箭头连接符 20"/>
          <p:cNvCxnSpPr/>
          <p:nvPr/>
        </p:nvCxnSpPr>
        <p:spPr>
          <a:xfrm>
            <a:off x="5008562" y="4932123"/>
            <a:ext cx="0" cy="49212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椭圆 21"/>
          <p:cNvSpPr/>
          <p:nvPr/>
        </p:nvSpPr>
        <p:spPr>
          <a:xfrm>
            <a:off x="4981576" y="4898785"/>
            <a:ext cx="44450" cy="349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endParaRPr lang="zh-CN" altLang="en-US" sz="2800" b="1"/>
          </a:p>
        </p:txBody>
      </p:sp>
      <p:cxnSp>
        <p:nvCxnSpPr>
          <p:cNvPr id="23" name="直接箭头连接符 22"/>
          <p:cNvCxnSpPr/>
          <p:nvPr/>
        </p:nvCxnSpPr>
        <p:spPr>
          <a:xfrm>
            <a:off x="4992687" y="4932123"/>
            <a:ext cx="0" cy="639763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/>
          <p:cNvCxnSpPr/>
          <p:nvPr/>
        </p:nvCxnSpPr>
        <p:spPr>
          <a:xfrm flipH="1" flipV="1">
            <a:off x="4981576" y="4170122"/>
            <a:ext cx="11113" cy="7620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121" name="TextBox 26"/>
          <p:cNvSpPr txBox="1"/>
          <p:nvPr/>
        </p:nvSpPr>
        <p:spPr>
          <a:xfrm>
            <a:off x="4956175" y="5359159"/>
            <a:ext cx="453970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G</a:t>
            </a:r>
            <a:r>
              <a:rPr lang="zh-CN" altLang="en-US" sz="1100" dirty="0">
                <a:latin typeface="SimSun" panose="02010600030101010101" pitchFamily="2" charset="-122"/>
              </a:rPr>
              <a:t>桌</a:t>
            </a:r>
            <a:endParaRPr lang="zh-CN" altLang="en-US" sz="2000" dirty="0">
              <a:latin typeface="SimSun" panose="02010600030101010101" pitchFamily="2" charset="-122"/>
            </a:endParaRPr>
          </a:p>
        </p:txBody>
      </p:sp>
      <p:sp>
        <p:nvSpPr>
          <p:cNvPr id="47122" name="TextBox 28"/>
          <p:cNvSpPr txBox="1"/>
          <p:nvPr/>
        </p:nvSpPr>
        <p:spPr>
          <a:xfrm>
            <a:off x="5105401" y="5122622"/>
            <a:ext cx="827471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F</a:t>
            </a:r>
            <a:r>
              <a:rPr lang="zh-CN" altLang="en-US" sz="2000" baseline="-25000" dirty="0">
                <a:latin typeface="SimSun" panose="02010600030101010101" pitchFamily="2" charset="-122"/>
              </a:rPr>
              <a:t>球对桌</a:t>
            </a:r>
          </a:p>
        </p:txBody>
      </p:sp>
      <p:sp>
        <p:nvSpPr>
          <p:cNvPr id="47123" name="TextBox 29"/>
          <p:cNvSpPr txBox="1"/>
          <p:nvPr/>
        </p:nvSpPr>
        <p:spPr>
          <a:xfrm>
            <a:off x="4956176" y="4205047"/>
            <a:ext cx="736099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F</a:t>
            </a:r>
            <a:r>
              <a:rPr lang="zh-CN" altLang="en-US" sz="1100" dirty="0">
                <a:latin typeface="SimSun" panose="02010600030101010101" pitchFamily="2" charset="-122"/>
              </a:rPr>
              <a:t>地对桌</a:t>
            </a:r>
            <a:endParaRPr lang="zh-CN" altLang="en-US" sz="2000" dirty="0">
              <a:latin typeface="SimSun" panose="02010600030101010101" pitchFamily="2" charset="-122"/>
            </a:endParaRPr>
          </a:p>
        </p:txBody>
      </p:sp>
      <p:cxnSp>
        <p:nvCxnSpPr>
          <p:cNvPr id="20" name="直接箭头连接符 19"/>
          <p:cNvCxnSpPr>
            <a:cxnSpLocks/>
          </p:cNvCxnSpPr>
          <p:nvPr/>
        </p:nvCxnSpPr>
        <p:spPr>
          <a:xfrm flipH="1">
            <a:off x="5846086" y="3984385"/>
            <a:ext cx="1719939" cy="1424835"/>
          </a:xfrm>
          <a:prstGeom prst="straightConnector1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/>
          <p:cNvCxnSpPr>
            <a:cxnSpLocks/>
          </p:cNvCxnSpPr>
          <p:nvPr/>
        </p:nvCxnSpPr>
        <p:spPr>
          <a:xfrm flipH="1" flipV="1">
            <a:off x="5621337" y="3211272"/>
            <a:ext cx="1944690" cy="758827"/>
          </a:xfrm>
          <a:prstGeom prst="straightConnector1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>
            <a:cxnSpLocks/>
          </p:cNvCxnSpPr>
          <p:nvPr/>
        </p:nvCxnSpPr>
        <p:spPr>
          <a:xfrm flipH="1">
            <a:off x="5678489" y="4825760"/>
            <a:ext cx="1798638" cy="161857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7" name="直接箭头连接符 26"/>
          <p:cNvCxnSpPr>
            <a:cxnSpLocks/>
          </p:cNvCxnSpPr>
          <p:nvPr/>
        </p:nvCxnSpPr>
        <p:spPr>
          <a:xfrm flipH="1" flipV="1">
            <a:off x="5621337" y="4483683"/>
            <a:ext cx="1855790" cy="32937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7630938" y="3460977"/>
            <a:ext cx="540577" cy="193899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相互作用力</a:t>
            </a:r>
          </a:p>
        </p:txBody>
      </p:sp>
      <p:cxnSp>
        <p:nvCxnSpPr>
          <p:cNvPr id="36" name="直接箭头连接符 35"/>
          <p:cNvCxnSpPr>
            <a:cxnSpLocks/>
          </p:cNvCxnSpPr>
          <p:nvPr/>
        </p:nvCxnSpPr>
        <p:spPr>
          <a:xfrm flipV="1">
            <a:off x="3105151" y="3146635"/>
            <a:ext cx="1761536" cy="55200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箭头连接符 36"/>
          <p:cNvCxnSpPr>
            <a:cxnSpLocks/>
          </p:cNvCxnSpPr>
          <p:nvPr/>
        </p:nvCxnSpPr>
        <p:spPr>
          <a:xfrm>
            <a:off x="3137437" y="3711365"/>
            <a:ext cx="1729250" cy="25873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箭头连接符 37"/>
          <p:cNvCxnSpPr>
            <a:endCxn id="47123" idx="1"/>
          </p:cNvCxnSpPr>
          <p:nvPr/>
        </p:nvCxnSpPr>
        <p:spPr>
          <a:xfrm flipV="1">
            <a:off x="3151188" y="4405102"/>
            <a:ext cx="1804988" cy="479398"/>
          </a:xfrm>
          <a:prstGeom prst="straightConnector1">
            <a:avLst/>
          </a:prstGeom>
          <a:ln w="254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矩形 38"/>
          <p:cNvSpPr/>
          <p:nvPr/>
        </p:nvSpPr>
        <p:spPr>
          <a:xfrm>
            <a:off x="2621676" y="3684171"/>
            <a:ext cx="450850" cy="12003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平衡力</a:t>
            </a:r>
          </a:p>
        </p:txBody>
      </p:sp>
      <p:cxnSp>
        <p:nvCxnSpPr>
          <p:cNvPr id="51" name="直接箭头连接符 50"/>
          <p:cNvCxnSpPr>
            <a:endCxn id="47123" idx="1"/>
          </p:cNvCxnSpPr>
          <p:nvPr/>
        </p:nvCxnSpPr>
        <p:spPr>
          <a:xfrm flipV="1">
            <a:off x="3105151" y="4405102"/>
            <a:ext cx="1851025" cy="493684"/>
          </a:xfrm>
          <a:prstGeom prst="straightConnector1">
            <a:avLst/>
          </a:prstGeom>
          <a:ln w="254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箭头连接符 51"/>
          <p:cNvCxnSpPr>
            <a:cxnSpLocks/>
          </p:cNvCxnSpPr>
          <p:nvPr/>
        </p:nvCxnSpPr>
        <p:spPr>
          <a:xfrm>
            <a:off x="3105151" y="4916247"/>
            <a:ext cx="1761536" cy="492973"/>
          </a:xfrm>
          <a:prstGeom prst="straightConnector1">
            <a:avLst/>
          </a:prstGeom>
          <a:ln w="254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2387477" y="1268760"/>
            <a:ext cx="468398" cy="52322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zh-CN" altLang="en-US" sz="28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1" name="直接箭头连接符 70"/>
          <p:cNvCxnSpPr>
            <a:cxnSpLocks/>
          </p:cNvCxnSpPr>
          <p:nvPr/>
        </p:nvCxnSpPr>
        <p:spPr>
          <a:xfrm flipH="1">
            <a:off x="5042594" y="5818008"/>
            <a:ext cx="1" cy="713041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18"/>
          <p:cNvSpPr txBox="1"/>
          <p:nvPr/>
        </p:nvSpPr>
        <p:spPr>
          <a:xfrm>
            <a:off x="5013326" y="6122747"/>
            <a:ext cx="736099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F</a:t>
            </a:r>
            <a:r>
              <a:rPr lang="zh-CN" altLang="en-US" sz="1100" dirty="0">
                <a:latin typeface="SimSun" panose="02010600030101010101" pitchFamily="2" charset="-122"/>
              </a:rPr>
              <a:t>桌对地</a:t>
            </a:r>
            <a:endParaRPr lang="zh-CN" altLang="en-US" sz="2000" dirty="0">
              <a:latin typeface="SimSun" panose="02010600030101010101" pitchFamily="2" charset="-122"/>
            </a:endParaRPr>
          </a:p>
        </p:txBody>
      </p:sp>
      <p:sp>
        <p:nvSpPr>
          <p:cNvPr id="42" name="Text Box 24">
            <a:extLst>
              <a:ext uri="{FF2B5EF4-FFF2-40B4-BE49-F238E27FC236}">
                <a16:creationId xmlns:a16="http://schemas.microsoft.com/office/drawing/2014/main" id="{A5A507EE-3525-494C-8414-3F2996FF97C7}"/>
              </a:ext>
            </a:extLst>
          </p:cNvPr>
          <p:cNvSpPr txBox="1"/>
          <p:nvPr/>
        </p:nvSpPr>
        <p:spPr>
          <a:xfrm>
            <a:off x="358716" y="343913"/>
            <a:ext cx="4405373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</a:t>
            </a:r>
            <a:r>
              <a:rPr lang="en-US" altLang="zh-CN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平衡力与相互作用力</a:t>
            </a:r>
          </a:p>
        </p:txBody>
      </p:sp>
      <p:pic>
        <p:nvPicPr>
          <p:cNvPr id="34" name="Picture 9" descr="E:\李燃\教师教学用书\2012人教教师用书项目\ppt\物理\图标.png">
            <a:extLst>
              <a:ext uri="{FF2B5EF4-FFF2-40B4-BE49-F238E27FC236}">
                <a16:creationId xmlns:a16="http://schemas.microsoft.com/office/drawing/2014/main" id="{0DC54F1B-3E25-4E49-8344-EF50B9E54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142875"/>
            <a:ext cx="882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55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55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5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7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7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7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7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47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47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47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2" grpId="0" animBg="1"/>
      <p:bldP spid="11" grpId="0" animBg="1"/>
      <p:bldP spid="47114" grpId="0"/>
      <p:bldP spid="47115" grpId="0"/>
      <p:bldP spid="22" grpId="0" animBg="1"/>
      <p:bldP spid="47121" grpId="0"/>
      <p:bldP spid="47122" grpId="0"/>
      <p:bldP spid="47123" grpId="0"/>
      <p:bldP spid="28" grpId="0"/>
      <p:bldP spid="39" grpId="0"/>
      <p:bldP spid="56" grpId="0"/>
      <p:bldP spid="74" grpId="0"/>
      <p:bldP spid="4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61C1442-C21F-46B4-BBAD-F65D4B5E2F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E0A5E75-D55F-4B92-9723-7E6977C937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555" y="1068540"/>
            <a:ext cx="8145905" cy="28079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2000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5.</a:t>
            </a:r>
            <a:r>
              <a:rPr kumimoji="0" lang="zh-CN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如图所示，人沿水平方向推放在地面上的箱子，使其沿水平方向做匀速直线运动，下列说法正确的是</a:t>
            </a:r>
            <a:r>
              <a:rPr kumimoji="0" lang="en-US" altLang="zh-CN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       )</a:t>
            </a:r>
            <a:endParaRPr kumimoji="0" lang="zh-CN" alt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200025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kumimoji="0" lang="zh-CN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．人对箱子的作用力小于箱子对人的作用力</a:t>
            </a:r>
            <a:endParaRPr kumimoji="0" lang="zh-CN" alt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200025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kumimoji="0" lang="zh-CN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．人对箱子的作用力大于箱子对人的作用力</a:t>
            </a:r>
            <a:endParaRPr kumimoji="0" lang="zh-CN" alt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200025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C</a:t>
            </a:r>
            <a:r>
              <a:rPr kumimoji="0" lang="zh-CN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．箱子受到的重力与箱子对地面的压力是一对平衡力</a:t>
            </a:r>
            <a:endParaRPr kumimoji="0" lang="zh-CN" alt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200025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D</a:t>
            </a:r>
            <a:r>
              <a:rPr kumimoji="0" lang="zh-CN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．箱子受到的推力与地面对箱子的摩擦力是一对平衡力</a:t>
            </a:r>
            <a:endParaRPr kumimoji="0" lang="zh-CN" alt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 Box 24">
            <a:extLst>
              <a:ext uri="{FF2B5EF4-FFF2-40B4-BE49-F238E27FC236}">
                <a16:creationId xmlns:a16="http://schemas.microsoft.com/office/drawing/2014/main" id="{4062F0FC-25CB-46FE-A1E7-B09256C3AEBB}"/>
              </a:ext>
            </a:extLst>
          </p:cNvPr>
          <p:cNvSpPr txBox="1"/>
          <p:nvPr/>
        </p:nvSpPr>
        <p:spPr>
          <a:xfrm>
            <a:off x="358716" y="343913"/>
            <a:ext cx="4405373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</a:t>
            </a:r>
            <a:r>
              <a:rPr lang="en-US" altLang="zh-CN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平衡力与相互作用力</a:t>
            </a:r>
          </a:p>
        </p:txBody>
      </p:sp>
      <p:grpSp>
        <p:nvGrpSpPr>
          <p:cNvPr id="3" name="Group 1">
            <a:extLst>
              <a:ext uri="{FF2B5EF4-FFF2-40B4-BE49-F238E27FC236}">
                <a16:creationId xmlns:a16="http://schemas.microsoft.com/office/drawing/2014/main" id="{EF1D9EB3-2972-46CE-9F24-23AC0292143B}"/>
              </a:ext>
            </a:extLst>
          </p:cNvPr>
          <p:cNvGrpSpPr>
            <a:grpSpLocks/>
          </p:cNvGrpSpPr>
          <p:nvPr/>
        </p:nvGrpSpPr>
        <p:grpSpPr bwMode="auto">
          <a:xfrm>
            <a:off x="7047275" y="2033845"/>
            <a:ext cx="1530170" cy="1620180"/>
            <a:chOff x="7324" y="11593"/>
            <a:chExt cx="1706" cy="1603"/>
          </a:xfrm>
        </p:grpSpPr>
        <p:pic>
          <p:nvPicPr>
            <p:cNvPr id="5123" name="Picture 3">
              <a:extLst>
                <a:ext uri="{FF2B5EF4-FFF2-40B4-BE49-F238E27FC236}">
                  <a16:creationId xmlns:a16="http://schemas.microsoft.com/office/drawing/2014/main" id="{7C99CFC9-BB14-4098-BF1E-77A2D0BB29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24" y="11593"/>
              <a:ext cx="1706" cy="12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文本框 7937">
              <a:extLst>
                <a:ext uri="{FF2B5EF4-FFF2-40B4-BE49-F238E27FC236}">
                  <a16:creationId xmlns:a16="http://schemas.microsoft.com/office/drawing/2014/main" id="{019C1D63-0A3F-44AC-BCAE-8EE44F22BD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64" y="12885"/>
              <a:ext cx="381" cy="31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图</a:t>
              </a:r>
              <a:r>
                <a:rPr kumimoji="0" lang="en-US" altLang="zh-CN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8</a:t>
              </a:r>
              <a:endParaRPr kumimoji="0" lang="en-US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pic>
        <p:nvPicPr>
          <p:cNvPr id="22" name="Picture 9" descr="E:\李燃\教师教学用书\2012人教教师用书项目\ppt\物理\图标.png">
            <a:extLst>
              <a:ext uri="{FF2B5EF4-FFF2-40B4-BE49-F238E27FC236}">
                <a16:creationId xmlns:a16="http://schemas.microsoft.com/office/drawing/2014/main" id="{168E9E4F-B521-481E-BC00-C70864E92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142875"/>
            <a:ext cx="882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E8E24091-91EF-497E-AE78-D7841E49DF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071" y="4497095"/>
            <a:ext cx="1533525" cy="161925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068FD45B-2844-49A3-8928-F6D3561E08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084" y="4624424"/>
            <a:ext cx="1533525" cy="1619250"/>
          </a:xfrm>
          <a:prstGeom prst="rect">
            <a:avLst/>
          </a:prstGeom>
        </p:spPr>
      </p:pic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BD8E3677-D9AB-419B-B4A4-9193DD5F6D58}"/>
              </a:ext>
            </a:extLst>
          </p:cNvPr>
          <p:cNvCxnSpPr>
            <a:cxnSpLocks/>
          </p:cNvCxnSpPr>
          <p:nvPr/>
        </p:nvCxnSpPr>
        <p:spPr>
          <a:xfrm>
            <a:off x="1872913" y="5172558"/>
            <a:ext cx="0" cy="93427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42FF03DF-6AD0-4601-AB2B-9C2A2A40995A}"/>
              </a:ext>
            </a:extLst>
          </p:cNvPr>
          <p:cNvSpPr txBox="1"/>
          <p:nvPr/>
        </p:nvSpPr>
        <p:spPr>
          <a:xfrm>
            <a:off x="1880090" y="5831215"/>
            <a:ext cx="51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G</a:t>
            </a:r>
            <a:r>
              <a:rPr lang="zh-CN" altLang="en-US" baseline="-25000" dirty="0">
                <a:solidFill>
                  <a:srgbClr val="FF0000"/>
                </a:solidFill>
              </a:rPr>
              <a:t>人</a:t>
            </a:r>
          </a:p>
        </p:txBody>
      </p: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B6AF9F1A-3453-4CE3-B40D-540CA0034F77}"/>
              </a:ext>
            </a:extLst>
          </p:cNvPr>
          <p:cNvCxnSpPr/>
          <p:nvPr/>
        </p:nvCxnSpPr>
        <p:spPr>
          <a:xfrm flipV="1">
            <a:off x="1872913" y="4265332"/>
            <a:ext cx="0" cy="90722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C1C0C64A-44E5-4C51-B553-6F4BD1D8C0DB}"/>
              </a:ext>
            </a:extLst>
          </p:cNvPr>
          <p:cNvSpPr txBox="1"/>
          <p:nvPr/>
        </p:nvSpPr>
        <p:spPr>
          <a:xfrm>
            <a:off x="1875646" y="4071505"/>
            <a:ext cx="852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4A7EBB"/>
                </a:solidFill>
              </a:rPr>
              <a:t>F</a:t>
            </a:r>
            <a:r>
              <a:rPr lang="zh-CN" altLang="en-US" baseline="-25000" dirty="0">
                <a:solidFill>
                  <a:srgbClr val="4A7EBB"/>
                </a:solidFill>
              </a:rPr>
              <a:t>地对人</a:t>
            </a:r>
          </a:p>
        </p:txBody>
      </p: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4895037A-6C39-4644-AA39-F29EA4984D13}"/>
              </a:ext>
            </a:extLst>
          </p:cNvPr>
          <p:cNvCxnSpPr/>
          <p:nvPr/>
        </p:nvCxnSpPr>
        <p:spPr>
          <a:xfrm flipH="1">
            <a:off x="1107828" y="5172558"/>
            <a:ext cx="77226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3" name="文本框 32">
            <a:extLst>
              <a:ext uri="{FF2B5EF4-FFF2-40B4-BE49-F238E27FC236}">
                <a16:creationId xmlns:a16="http://schemas.microsoft.com/office/drawing/2014/main" id="{ED047867-DED9-4E31-A3DB-963A4FCD66BF}"/>
              </a:ext>
            </a:extLst>
          </p:cNvPr>
          <p:cNvSpPr txBox="1"/>
          <p:nvPr/>
        </p:nvSpPr>
        <p:spPr>
          <a:xfrm>
            <a:off x="368630" y="4903611"/>
            <a:ext cx="852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E5851B"/>
                </a:solidFill>
              </a:rPr>
              <a:t>F</a:t>
            </a:r>
            <a:r>
              <a:rPr lang="zh-CN" altLang="en-US" baseline="-25000" dirty="0">
                <a:solidFill>
                  <a:srgbClr val="E5851B"/>
                </a:solidFill>
              </a:rPr>
              <a:t>箱对人</a:t>
            </a:r>
          </a:p>
        </p:txBody>
      </p: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117E3136-1A27-4D4A-B728-39B9691CA41C}"/>
              </a:ext>
            </a:extLst>
          </p:cNvPr>
          <p:cNvCxnSpPr>
            <a:cxnSpLocks/>
          </p:cNvCxnSpPr>
          <p:nvPr/>
        </p:nvCxnSpPr>
        <p:spPr>
          <a:xfrm>
            <a:off x="1872913" y="5172558"/>
            <a:ext cx="765085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7" name="文本框 36">
            <a:extLst>
              <a:ext uri="{FF2B5EF4-FFF2-40B4-BE49-F238E27FC236}">
                <a16:creationId xmlns:a16="http://schemas.microsoft.com/office/drawing/2014/main" id="{150AED8F-EA66-4645-BD31-336582F629BB}"/>
              </a:ext>
            </a:extLst>
          </p:cNvPr>
          <p:cNvSpPr txBox="1"/>
          <p:nvPr/>
        </p:nvSpPr>
        <p:spPr>
          <a:xfrm>
            <a:off x="2583730" y="4802150"/>
            <a:ext cx="852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7030A0"/>
                </a:solidFill>
              </a:rPr>
              <a:t>f</a:t>
            </a:r>
            <a:r>
              <a:rPr lang="zh-CN" altLang="en-US" baseline="-25000" dirty="0">
                <a:solidFill>
                  <a:srgbClr val="7030A0"/>
                </a:solidFill>
              </a:rPr>
              <a:t>地对人</a:t>
            </a:r>
          </a:p>
        </p:txBody>
      </p:sp>
      <p:cxnSp>
        <p:nvCxnSpPr>
          <p:cNvPr id="39" name="直接箭头连接符 38">
            <a:extLst>
              <a:ext uri="{FF2B5EF4-FFF2-40B4-BE49-F238E27FC236}">
                <a16:creationId xmlns:a16="http://schemas.microsoft.com/office/drawing/2014/main" id="{91BD866A-599A-4EAF-9C2F-49E461B750BB}"/>
              </a:ext>
            </a:extLst>
          </p:cNvPr>
          <p:cNvCxnSpPr>
            <a:cxnSpLocks/>
          </p:cNvCxnSpPr>
          <p:nvPr/>
        </p:nvCxnSpPr>
        <p:spPr>
          <a:xfrm>
            <a:off x="4808848" y="5307796"/>
            <a:ext cx="0" cy="93427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>
            <a:extLst>
              <a:ext uri="{FF2B5EF4-FFF2-40B4-BE49-F238E27FC236}">
                <a16:creationId xmlns:a16="http://schemas.microsoft.com/office/drawing/2014/main" id="{D1018F2C-EDFA-40C9-B881-FD7985A22F98}"/>
              </a:ext>
            </a:extLst>
          </p:cNvPr>
          <p:cNvSpPr txBox="1"/>
          <p:nvPr/>
        </p:nvSpPr>
        <p:spPr>
          <a:xfrm>
            <a:off x="4816025" y="5966453"/>
            <a:ext cx="51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G</a:t>
            </a:r>
            <a:r>
              <a:rPr lang="zh-CN" altLang="en-US" baseline="-25000" dirty="0">
                <a:solidFill>
                  <a:srgbClr val="FF0000"/>
                </a:solidFill>
              </a:rPr>
              <a:t>箱</a:t>
            </a:r>
          </a:p>
        </p:txBody>
      </p:sp>
      <p:cxnSp>
        <p:nvCxnSpPr>
          <p:cNvPr id="41" name="直接箭头连接符 40">
            <a:extLst>
              <a:ext uri="{FF2B5EF4-FFF2-40B4-BE49-F238E27FC236}">
                <a16:creationId xmlns:a16="http://schemas.microsoft.com/office/drawing/2014/main" id="{472FD214-E3A9-4376-A838-BAF45239BB7F}"/>
              </a:ext>
            </a:extLst>
          </p:cNvPr>
          <p:cNvCxnSpPr/>
          <p:nvPr/>
        </p:nvCxnSpPr>
        <p:spPr>
          <a:xfrm flipV="1">
            <a:off x="4808848" y="4400570"/>
            <a:ext cx="0" cy="90722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箭头连接符 41">
            <a:extLst>
              <a:ext uri="{FF2B5EF4-FFF2-40B4-BE49-F238E27FC236}">
                <a16:creationId xmlns:a16="http://schemas.microsoft.com/office/drawing/2014/main" id="{A660B8BC-C830-4639-BDFB-865326CF9FF2}"/>
              </a:ext>
            </a:extLst>
          </p:cNvPr>
          <p:cNvCxnSpPr/>
          <p:nvPr/>
        </p:nvCxnSpPr>
        <p:spPr>
          <a:xfrm flipH="1">
            <a:off x="4043763" y="5307796"/>
            <a:ext cx="77226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3" name="文本框 42">
            <a:extLst>
              <a:ext uri="{FF2B5EF4-FFF2-40B4-BE49-F238E27FC236}">
                <a16:creationId xmlns:a16="http://schemas.microsoft.com/office/drawing/2014/main" id="{0B96BF4C-3405-46DC-8BEF-D2BB456D4C93}"/>
              </a:ext>
            </a:extLst>
          </p:cNvPr>
          <p:cNvSpPr txBox="1"/>
          <p:nvPr/>
        </p:nvSpPr>
        <p:spPr>
          <a:xfrm>
            <a:off x="3534777" y="4916577"/>
            <a:ext cx="852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7030A0"/>
                </a:solidFill>
              </a:rPr>
              <a:t>f</a:t>
            </a:r>
            <a:r>
              <a:rPr lang="zh-CN" altLang="en-US" baseline="-25000" dirty="0">
                <a:solidFill>
                  <a:srgbClr val="7030A0"/>
                </a:solidFill>
              </a:rPr>
              <a:t>地对箱</a:t>
            </a:r>
          </a:p>
        </p:txBody>
      </p:sp>
      <p:cxnSp>
        <p:nvCxnSpPr>
          <p:cNvPr id="44" name="直接箭头连接符 43">
            <a:extLst>
              <a:ext uri="{FF2B5EF4-FFF2-40B4-BE49-F238E27FC236}">
                <a16:creationId xmlns:a16="http://schemas.microsoft.com/office/drawing/2014/main" id="{363560BC-E25E-4FBC-A062-4F34F6B530E2}"/>
              </a:ext>
            </a:extLst>
          </p:cNvPr>
          <p:cNvCxnSpPr>
            <a:cxnSpLocks/>
          </p:cNvCxnSpPr>
          <p:nvPr/>
        </p:nvCxnSpPr>
        <p:spPr>
          <a:xfrm>
            <a:off x="4808848" y="5307796"/>
            <a:ext cx="765085" cy="0"/>
          </a:xfrm>
          <a:prstGeom prst="straightConnector1">
            <a:avLst/>
          </a:prstGeom>
          <a:ln w="28575">
            <a:solidFill>
              <a:srgbClr val="E5851B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5" name="文本框 44">
            <a:extLst>
              <a:ext uri="{FF2B5EF4-FFF2-40B4-BE49-F238E27FC236}">
                <a16:creationId xmlns:a16="http://schemas.microsoft.com/office/drawing/2014/main" id="{A3A8C3DA-6701-436F-8F74-88BE0DA6C61E}"/>
              </a:ext>
            </a:extLst>
          </p:cNvPr>
          <p:cNvSpPr txBox="1"/>
          <p:nvPr/>
        </p:nvSpPr>
        <p:spPr>
          <a:xfrm>
            <a:off x="5466316" y="4985400"/>
            <a:ext cx="852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E5851B"/>
                </a:solidFill>
              </a:rPr>
              <a:t>F</a:t>
            </a:r>
            <a:r>
              <a:rPr lang="zh-CN" altLang="en-US" baseline="-25000" dirty="0">
                <a:solidFill>
                  <a:srgbClr val="E5851B"/>
                </a:solidFill>
              </a:rPr>
              <a:t>人对箱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C85BCEE3-6DCD-42A4-92B7-6876BE41328B}"/>
              </a:ext>
            </a:extLst>
          </p:cNvPr>
          <p:cNvSpPr txBox="1"/>
          <p:nvPr/>
        </p:nvSpPr>
        <p:spPr>
          <a:xfrm>
            <a:off x="4878161" y="4169415"/>
            <a:ext cx="852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4A7EBB"/>
                </a:solidFill>
              </a:rPr>
              <a:t>F</a:t>
            </a:r>
            <a:r>
              <a:rPr lang="zh-CN" altLang="en-US" baseline="-25000" dirty="0">
                <a:solidFill>
                  <a:srgbClr val="4A7EBB"/>
                </a:solidFill>
              </a:rPr>
              <a:t>地对箱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CE620146-77CC-4102-B57B-B296CCE85F2B}"/>
              </a:ext>
            </a:extLst>
          </p:cNvPr>
          <p:cNvSpPr txBox="1"/>
          <p:nvPr/>
        </p:nvSpPr>
        <p:spPr>
          <a:xfrm>
            <a:off x="2825093" y="6391312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E585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相互作用力</a:t>
            </a:r>
          </a:p>
        </p:txBody>
      </p:sp>
      <p:sp>
        <p:nvSpPr>
          <p:cNvPr id="47" name="左中括号 46">
            <a:extLst>
              <a:ext uri="{FF2B5EF4-FFF2-40B4-BE49-F238E27FC236}">
                <a16:creationId xmlns:a16="http://schemas.microsoft.com/office/drawing/2014/main" id="{30DACCE7-89E5-43ED-9DFF-0E7B6DDD309B}"/>
              </a:ext>
            </a:extLst>
          </p:cNvPr>
          <p:cNvSpPr/>
          <p:nvPr/>
        </p:nvSpPr>
        <p:spPr>
          <a:xfrm rot="16200000">
            <a:off x="2748266" y="3438190"/>
            <a:ext cx="1029054" cy="4868801"/>
          </a:xfrm>
          <a:prstGeom prst="leftBracket">
            <a:avLst/>
          </a:prstGeom>
          <a:ln w="38100">
            <a:headEnd type="triangle" w="med" len="med"/>
            <a:tailEnd type="triangl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左中括号 47">
            <a:extLst>
              <a:ext uri="{FF2B5EF4-FFF2-40B4-BE49-F238E27FC236}">
                <a16:creationId xmlns:a16="http://schemas.microsoft.com/office/drawing/2014/main" id="{00D106FD-67F5-4892-A373-73DE85D81BBA}"/>
              </a:ext>
            </a:extLst>
          </p:cNvPr>
          <p:cNvSpPr/>
          <p:nvPr/>
        </p:nvSpPr>
        <p:spPr>
          <a:xfrm rot="5400000">
            <a:off x="4429900" y="3800820"/>
            <a:ext cx="907221" cy="1679499"/>
          </a:xfrm>
          <a:prstGeom prst="leftBracket">
            <a:avLst/>
          </a:prstGeom>
          <a:ln w="38100">
            <a:headEnd type="triangl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5A7157E2-F482-4B40-BC86-613844C8F2CE}"/>
              </a:ext>
            </a:extLst>
          </p:cNvPr>
          <p:cNvSpPr txBox="1"/>
          <p:nvPr/>
        </p:nvSpPr>
        <p:spPr>
          <a:xfrm>
            <a:off x="4427176" y="3835293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平衡力</a:t>
            </a:r>
          </a:p>
        </p:txBody>
      </p:sp>
      <p:pic>
        <p:nvPicPr>
          <p:cNvPr id="51" name="图片 50">
            <a:extLst>
              <a:ext uri="{FF2B5EF4-FFF2-40B4-BE49-F238E27FC236}">
                <a16:creationId xmlns:a16="http://schemas.microsoft.com/office/drawing/2014/main" id="{A777C021-B7FB-4A35-B337-25FA14C3486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02" t="19880" r="1617" b="23444"/>
          <a:stretch/>
        </p:blipFill>
        <p:spPr>
          <a:xfrm>
            <a:off x="6834366" y="4186959"/>
            <a:ext cx="852356" cy="917739"/>
          </a:xfrm>
          <a:prstGeom prst="rect">
            <a:avLst/>
          </a:prstGeom>
        </p:spPr>
      </p:pic>
      <p:pic>
        <p:nvPicPr>
          <p:cNvPr id="53" name="图片 52">
            <a:extLst>
              <a:ext uri="{FF2B5EF4-FFF2-40B4-BE49-F238E27FC236}">
                <a16:creationId xmlns:a16="http://schemas.microsoft.com/office/drawing/2014/main" id="{8C5DBF7B-C804-40D7-B7CF-6DAE5F63926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62" t="52965"/>
          <a:stretch/>
        </p:blipFill>
        <p:spPr>
          <a:xfrm>
            <a:off x="6699746" y="5450408"/>
            <a:ext cx="1121596" cy="761613"/>
          </a:xfrm>
          <a:prstGeom prst="rect">
            <a:avLst/>
          </a:prstGeom>
        </p:spPr>
      </p:pic>
      <p:cxnSp>
        <p:nvCxnSpPr>
          <p:cNvPr id="55" name="直接箭头连接符 54">
            <a:extLst>
              <a:ext uri="{FF2B5EF4-FFF2-40B4-BE49-F238E27FC236}">
                <a16:creationId xmlns:a16="http://schemas.microsoft.com/office/drawing/2014/main" id="{6485A74E-BFB0-4B2E-BAB4-02187B1E7AFB}"/>
              </a:ext>
            </a:extLst>
          </p:cNvPr>
          <p:cNvCxnSpPr>
            <a:cxnSpLocks/>
          </p:cNvCxnSpPr>
          <p:nvPr/>
        </p:nvCxnSpPr>
        <p:spPr>
          <a:xfrm>
            <a:off x="7260544" y="4640569"/>
            <a:ext cx="0" cy="93427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55">
            <a:extLst>
              <a:ext uri="{FF2B5EF4-FFF2-40B4-BE49-F238E27FC236}">
                <a16:creationId xmlns:a16="http://schemas.microsoft.com/office/drawing/2014/main" id="{3EAEE9B9-42A7-43D0-833A-818CB62A020F}"/>
              </a:ext>
            </a:extLst>
          </p:cNvPr>
          <p:cNvSpPr txBox="1"/>
          <p:nvPr/>
        </p:nvSpPr>
        <p:spPr>
          <a:xfrm>
            <a:off x="7348405" y="5207000"/>
            <a:ext cx="51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G</a:t>
            </a:r>
            <a:r>
              <a:rPr lang="zh-CN" altLang="en-US" baseline="-25000" dirty="0">
                <a:solidFill>
                  <a:srgbClr val="FF0000"/>
                </a:solidFill>
              </a:rPr>
              <a:t>箱</a:t>
            </a:r>
          </a:p>
        </p:txBody>
      </p:sp>
      <p:cxnSp>
        <p:nvCxnSpPr>
          <p:cNvPr id="57" name="直接箭头连接符 56">
            <a:extLst>
              <a:ext uri="{FF2B5EF4-FFF2-40B4-BE49-F238E27FC236}">
                <a16:creationId xmlns:a16="http://schemas.microsoft.com/office/drawing/2014/main" id="{BDEDE424-6576-4232-A7FC-050669EC4404}"/>
              </a:ext>
            </a:extLst>
          </p:cNvPr>
          <p:cNvCxnSpPr>
            <a:cxnSpLocks/>
          </p:cNvCxnSpPr>
          <p:nvPr/>
        </p:nvCxnSpPr>
        <p:spPr>
          <a:xfrm>
            <a:off x="7260544" y="5774932"/>
            <a:ext cx="0" cy="93427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58" name="文本框 57">
            <a:extLst>
              <a:ext uri="{FF2B5EF4-FFF2-40B4-BE49-F238E27FC236}">
                <a16:creationId xmlns:a16="http://schemas.microsoft.com/office/drawing/2014/main" id="{AA0A94AE-F523-44DC-BAC4-F1F97BA1404F}"/>
              </a:ext>
            </a:extLst>
          </p:cNvPr>
          <p:cNvSpPr txBox="1"/>
          <p:nvPr/>
        </p:nvSpPr>
        <p:spPr>
          <a:xfrm>
            <a:off x="7332806" y="6335785"/>
            <a:ext cx="811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7030A0"/>
                </a:solidFill>
              </a:rPr>
              <a:t>F</a:t>
            </a:r>
            <a:r>
              <a:rPr lang="zh-CN" altLang="en-US" baseline="-25000" dirty="0">
                <a:solidFill>
                  <a:srgbClr val="7030A0"/>
                </a:solidFill>
              </a:rPr>
              <a:t>箱对地</a:t>
            </a:r>
          </a:p>
        </p:txBody>
      </p:sp>
      <p:sp>
        <p:nvSpPr>
          <p:cNvPr id="59" name="TextBox 55">
            <a:extLst>
              <a:ext uri="{FF2B5EF4-FFF2-40B4-BE49-F238E27FC236}">
                <a16:creationId xmlns:a16="http://schemas.microsoft.com/office/drawing/2014/main" id="{F56530EF-CE15-496A-8919-DA6363D103FD}"/>
              </a:ext>
            </a:extLst>
          </p:cNvPr>
          <p:cNvSpPr txBox="1"/>
          <p:nvPr/>
        </p:nvSpPr>
        <p:spPr>
          <a:xfrm>
            <a:off x="4347627" y="1594016"/>
            <a:ext cx="468398" cy="52322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zh-CN" altLang="en-US" sz="28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79678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0" grpId="0"/>
      <p:bldP spid="33" grpId="0"/>
      <p:bldP spid="37" grpId="0"/>
      <p:bldP spid="40" grpId="0"/>
      <p:bldP spid="43" grpId="0"/>
      <p:bldP spid="45" grpId="0"/>
      <p:bldP spid="46" grpId="0"/>
      <p:bldP spid="36" grpId="0"/>
      <p:bldP spid="47" grpId="0" animBg="1"/>
      <p:bldP spid="48" grpId="0" animBg="1"/>
      <p:bldP spid="50" grpId="0"/>
      <p:bldP spid="56" grpId="0"/>
      <p:bldP spid="58" grpId="0"/>
      <p:bldP spid="5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E:\李燃\教师教学用书\2012人教教师用书项目\ppt\物理\图标.png">
            <a:extLst>
              <a:ext uri="{FF2B5EF4-FFF2-40B4-BE49-F238E27FC236}">
                <a16:creationId xmlns:a16="http://schemas.microsoft.com/office/drawing/2014/main" id="{64C7E603-99B9-454E-B672-189B3B8053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142875"/>
            <a:ext cx="882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24">
            <a:extLst>
              <a:ext uri="{FF2B5EF4-FFF2-40B4-BE49-F238E27FC236}">
                <a16:creationId xmlns:a16="http://schemas.microsoft.com/office/drawing/2014/main" id="{B665A528-E508-4302-9393-F4B3200393AB}"/>
              </a:ext>
            </a:extLst>
          </p:cNvPr>
          <p:cNvSpPr txBox="1"/>
          <p:nvPr/>
        </p:nvSpPr>
        <p:spPr>
          <a:xfrm>
            <a:off x="341530" y="289938"/>
            <a:ext cx="1943161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</a:t>
            </a:r>
            <a:r>
              <a:rPr lang="en-US" altLang="zh-CN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摩擦力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29064340-D970-4E35-8C0B-3FF9192ECD4C}"/>
              </a:ext>
            </a:extLst>
          </p:cNvPr>
          <p:cNvSpPr txBox="1"/>
          <p:nvPr/>
        </p:nvSpPr>
        <p:spPr>
          <a:xfrm>
            <a:off x="994537" y="1088740"/>
            <a:ext cx="8031988" cy="3367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将小木块放在水平桌面上，小木块处于静止状态。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5N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的力向右推木块，木块仍然静止。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10N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的力向右推木块，木块仍然静止。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15N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的力向右推木块，木块匀速直线运动。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）在匀速运动的情况下，将力增加到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20N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）在匀速运动的情况下，将力减小到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12N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）在匀速运动的情况下，撤去向右的推力。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分析以上情况中所受摩擦力的情况。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5749B54-A0F2-49E0-8A94-0695C92FFF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23"/>
          <a:stretch/>
        </p:blipFill>
        <p:spPr>
          <a:xfrm>
            <a:off x="2605087" y="4690337"/>
            <a:ext cx="3933825" cy="1523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3321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E:\李燃\教师教学用书\2012人教教师用书项目\ppt\物理\图标.png">
            <a:extLst>
              <a:ext uri="{FF2B5EF4-FFF2-40B4-BE49-F238E27FC236}">
                <a16:creationId xmlns:a16="http://schemas.microsoft.com/office/drawing/2014/main" id="{64C7E603-99B9-454E-B672-189B3B8053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142875"/>
            <a:ext cx="882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24">
            <a:extLst>
              <a:ext uri="{FF2B5EF4-FFF2-40B4-BE49-F238E27FC236}">
                <a16:creationId xmlns:a16="http://schemas.microsoft.com/office/drawing/2014/main" id="{B665A528-E508-4302-9393-F4B3200393AB}"/>
              </a:ext>
            </a:extLst>
          </p:cNvPr>
          <p:cNvSpPr txBox="1"/>
          <p:nvPr/>
        </p:nvSpPr>
        <p:spPr>
          <a:xfrm>
            <a:off x="341530" y="289938"/>
            <a:ext cx="1943161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</a:t>
            </a:r>
            <a:r>
              <a:rPr lang="en-US" altLang="zh-CN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摩擦力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1F7B30E1-0A90-456B-A6D9-8B1C38AA2C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8263342"/>
              </p:ext>
            </p:extLst>
          </p:nvPr>
        </p:nvGraphicFramePr>
        <p:xfrm>
          <a:off x="513603" y="1403775"/>
          <a:ext cx="8116793" cy="47808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9847">
                  <a:extLst>
                    <a:ext uri="{9D8B030D-6E8A-4147-A177-3AD203B41FA5}">
                      <a16:colId xmlns:a16="http://schemas.microsoft.com/office/drawing/2014/main" val="2489642395"/>
                    </a:ext>
                  </a:extLst>
                </a:gridCol>
                <a:gridCol w="1780782">
                  <a:extLst>
                    <a:ext uri="{9D8B030D-6E8A-4147-A177-3AD203B41FA5}">
                      <a16:colId xmlns:a16="http://schemas.microsoft.com/office/drawing/2014/main" val="3746562494"/>
                    </a:ext>
                  </a:extLst>
                </a:gridCol>
                <a:gridCol w="1490174">
                  <a:extLst>
                    <a:ext uri="{9D8B030D-6E8A-4147-A177-3AD203B41FA5}">
                      <a16:colId xmlns:a16="http://schemas.microsoft.com/office/drawing/2014/main" val="1139940872"/>
                    </a:ext>
                  </a:extLst>
                </a:gridCol>
                <a:gridCol w="1515011">
                  <a:extLst>
                    <a:ext uri="{9D8B030D-6E8A-4147-A177-3AD203B41FA5}">
                      <a16:colId xmlns:a16="http://schemas.microsoft.com/office/drawing/2014/main" val="2243522065"/>
                    </a:ext>
                  </a:extLst>
                </a:gridCol>
                <a:gridCol w="1790979">
                  <a:extLst>
                    <a:ext uri="{9D8B030D-6E8A-4147-A177-3AD203B41FA5}">
                      <a16:colId xmlns:a16="http://schemas.microsoft.com/office/drawing/2014/main" val="3028509306"/>
                    </a:ext>
                  </a:extLst>
                </a:gridCol>
              </a:tblGrid>
              <a:tr h="58931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受力情况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水平方向受力</a:t>
                      </a:r>
                      <a:endParaRPr lang="en-US" altLang="zh-CN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/>
                      <a:r>
                        <a:rPr lang="zh-CN" altLang="en-US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示意图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运动状态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摩擦力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摩擦力类型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966094"/>
                  </a:ext>
                </a:extLst>
              </a:tr>
              <a:tr h="525187">
                <a:tc>
                  <a:txBody>
                    <a:bodyPr/>
                    <a:lstStyle/>
                    <a:p>
                      <a:pPr algn="ctr"/>
                      <a:endParaRPr lang="en-US" altLang="zh-CN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6925759"/>
                  </a:ext>
                </a:extLst>
              </a:tr>
              <a:tr h="533665">
                <a:tc>
                  <a:txBody>
                    <a:bodyPr/>
                    <a:lstStyle/>
                    <a:p>
                      <a:pPr algn="ctr"/>
                      <a:endParaRPr lang="en-US" altLang="zh-CN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236409"/>
                  </a:ext>
                </a:extLst>
              </a:tr>
              <a:tr h="616377"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80117108"/>
                  </a:ext>
                </a:extLst>
              </a:tr>
              <a:tr h="616377"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26562788"/>
                  </a:ext>
                </a:extLst>
              </a:tr>
              <a:tr h="616377"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89641479"/>
                  </a:ext>
                </a:extLst>
              </a:tr>
              <a:tr h="616377"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5648008"/>
                  </a:ext>
                </a:extLst>
              </a:tr>
              <a:tr h="616377">
                <a:tc>
                  <a:txBody>
                    <a:bodyPr/>
                    <a:lstStyle/>
                    <a:p>
                      <a:pPr algn="ctr"/>
                      <a:endParaRPr lang="en-US" altLang="zh-CN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altLang="zh-CN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1210646"/>
                  </a:ext>
                </a:extLst>
              </a:tr>
            </a:tbl>
          </a:graphicData>
        </a:graphic>
      </p:graphicFrame>
      <p:grpSp>
        <p:nvGrpSpPr>
          <p:cNvPr id="40" name="组合 39">
            <a:extLst>
              <a:ext uri="{FF2B5EF4-FFF2-40B4-BE49-F238E27FC236}">
                <a16:creationId xmlns:a16="http://schemas.microsoft.com/office/drawing/2014/main" id="{0EAA61D1-1481-4633-A8BB-7D3FF76ED63D}"/>
              </a:ext>
            </a:extLst>
          </p:cNvPr>
          <p:cNvGrpSpPr/>
          <p:nvPr/>
        </p:nvGrpSpPr>
        <p:grpSpPr>
          <a:xfrm>
            <a:off x="2232227" y="2500856"/>
            <a:ext cx="1521353" cy="519216"/>
            <a:chOff x="2305961" y="2222364"/>
            <a:chExt cx="1521353" cy="519216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B2C6CF77-AACA-47B8-A3F6-329DED95AF0E}"/>
                </a:ext>
              </a:extLst>
            </p:cNvPr>
            <p:cNvSpPr/>
            <p:nvPr/>
          </p:nvSpPr>
          <p:spPr>
            <a:xfrm>
              <a:off x="2676045" y="2424157"/>
              <a:ext cx="630070" cy="315035"/>
            </a:xfrm>
            <a:prstGeom prst="rect">
              <a:avLst/>
            </a:prstGeom>
            <a:solidFill>
              <a:schemeClr val="lt1">
                <a:alpha val="60000"/>
              </a:schemeClr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" name="直接箭头连接符 13">
              <a:extLst>
                <a:ext uri="{FF2B5EF4-FFF2-40B4-BE49-F238E27FC236}">
                  <a16:creationId xmlns:a16="http://schemas.microsoft.com/office/drawing/2014/main" id="{CF2A71BA-7AB6-4BA4-9A26-B52E3948EDC9}"/>
                </a:ext>
              </a:extLst>
            </p:cNvPr>
            <p:cNvCxnSpPr>
              <a:cxnSpLocks/>
            </p:cNvCxnSpPr>
            <p:nvPr/>
          </p:nvCxnSpPr>
          <p:spPr>
            <a:xfrm>
              <a:off x="2989361" y="2581674"/>
              <a:ext cx="142479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箭头连接符 15">
              <a:extLst>
                <a:ext uri="{FF2B5EF4-FFF2-40B4-BE49-F238E27FC236}">
                  <a16:creationId xmlns:a16="http://schemas.microsoft.com/office/drawing/2014/main" id="{CD78ACF3-D56F-4C38-993A-6E2C58AB6AB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16805" y="2581674"/>
              <a:ext cx="172557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63C3FF72-1500-4718-BAC1-A0393B012717}"/>
                </a:ext>
              </a:extLst>
            </p:cNvPr>
            <p:cNvSpPr txBox="1"/>
            <p:nvPr/>
          </p:nvSpPr>
          <p:spPr>
            <a:xfrm>
              <a:off x="3293193" y="2479970"/>
              <a:ext cx="53412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00" dirty="0"/>
                <a:t>F=5N</a:t>
              </a:r>
              <a:endParaRPr lang="zh-CN" altLang="en-US" sz="1100" dirty="0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8C8A1589-1720-40C8-AC9C-32397C6DC728}"/>
                </a:ext>
              </a:extLst>
            </p:cNvPr>
            <p:cNvSpPr txBox="1"/>
            <p:nvPr/>
          </p:nvSpPr>
          <p:spPr>
            <a:xfrm>
              <a:off x="2305961" y="2222364"/>
              <a:ext cx="4860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00" dirty="0"/>
                <a:t>f=5N</a:t>
              </a:r>
              <a:endParaRPr lang="zh-CN" altLang="en-US" sz="1100" dirty="0"/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20151390-5EED-4A0E-B6D7-BCBC7C6E0401}"/>
              </a:ext>
            </a:extLst>
          </p:cNvPr>
          <p:cNvGrpSpPr/>
          <p:nvPr/>
        </p:nvGrpSpPr>
        <p:grpSpPr>
          <a:xfrm>
            <a:off x="2082786" y="3129710"/>
            <a:ext cx="1762449" cy="436576"/>
            <a:chOff x="2164850" y="2991981"/>
            <a:chExt cx="1762449" cy="436576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495410B4-2A44-4ECE-9501-1B296ACAC89F}"/>
                </a:ext>
              </a:extLst>
            </p:cNvPr>
            <p:cNvSpPr/>
            <p:nvPr/>
          </p:nvSpPr>
          <p:spPr>
            <a:xfrm>
              <a:off x="2686280" y="3113522"/>
              <a:ext cx="630070" cy="315035"/>
            </a:xfrm>
            <a:prstGeom prst="rect">
              <a:avLst/>
            </a:prstGeom>
            <a:solidFill>
              <a:schemeClr val="lt1">
                <a:alpha val="60000"/>
              </a:schemeClr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9" name="直接箭头连接符 18">
              <a:extLst>
                <a:ext uri="{FF2B5EF4-FFF2-40B4-BE49-F238E27FC236}">
                  <a16:creationId xmlns:a16="http://schemas.microsoft.com/office/drawing/2014/main" id="{FD3EABD2-CB88-4607-8A4F-FE08B11F7568}"/>
                </a:ext>
              </a:extLst>
            </p:cNvPr>
            <p:cNvCxnSpPr>
              <a:cxnSpLocks/>
            </p:cNvCxnSpPr>
            <p:nvPr/>
          </p:nvCxnSpPr>
          <p:spPr>
            <a:xfrm>
              <a:off x="3001315" y="3259026"/>
              <a:ext cx="358183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箭头连接符 19">
              <a:extLst>
                <a:ext uri="{FF2B5EF4-FFF2-40B4-BE49-F238E27FC236}">
                  <a16:creationId xmlns:a16="http://schemas.microsoft.com/office/drawing/2014/main" id="{6C6AAAD6-D126-4D5F-90E0-8DFF11DE6C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38926" y="3259026"/>
              <a:ext cx="362390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B7C729C5-3E58-4491-A27F-377146E2E09C}"/>
                </a:ext>
              </a:extLst>
            </p:cNvPr>
            <p:cNvSpPr txBox="1"/>
            <p:nvPr/>
          </p:nvSpPr>
          <p:spPr>
            <a:xfrm>
              <a:off x="3314631" y="2991981"/>
              <a:ext cx="61266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00" dirty="0"/>
                <a:t>F=10N</a:t>
              </a:r>
              <a:endParaRPr lang="zh-CN" altLang="en-US" sz="1100" dirty="0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9B7C32EA-697C-4B4D-A9BB-F5484094341F}"/>
                </a:ext>
              </a:extLst>
            </p:cNvPr>
            <p:cNvSpPr txBox="1"/>
            <p:nvPr/>
          </p:nvSpPr>
          <p:spPr>
            <a:xfrm>
              <a:off x="2164850" y="2996986"/>
              <a:ext cx="56457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00" dirty="0"/>
                <a:t>f=10N</a:t>
              </a:r>
              <a:endParaRPr lang="zh-CN" altLang="en-US" sz="1100" dirty="0"/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78A481B8-00C4-495E-B95F-0750B7EF19A7}"/>
              </a:ext>
            </a:extLst>
          </p:cNvPr>
          <p:cNvGrpSpPr/>
          <p:nvPr/>
        </p:nvGrpSpPr>
        <p:grpSpPr>
          <a:xfrm>
            <a:off x="2024981" y="3780882"/>
            <a:ext cx="1762449" cy="417903"/>
            <a:chOff x="2117972" y="3701672"/>
            <a:chExt cx="1762449" cy="417903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9E76257F-5BC1-43D3-8EA2-53446C51AFE3}"/>
                </a:ext>
              </a:extLst>
            </p:cNvPr>
            <p:cNvSpPr/>
            <p:nvPr/>
          </p:nvSpPr>
          <p:spPr>
            <a:xfrm>
              <a:off x="2687785" y="3804540"/>
              <a:ext cx="630070" cy="315035"/>
            </a:xfrm>
            <a:prstGeom prst="rect">
              <a:avLst/>
            </a:prstGeom>
            <a:solidFill>
              <a:schemeClr val="lt1">
                <a:alpha val="60000"/>
              </a:schemeClr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3" name="直接箭头连接符 22">
              <a:extLst>
                <a:ext uri="{FF2B5EF4-FFF2-40B4-BE49-F238E27FC236}">
                  <a16:creationId xmlns:a16="http://schemas.microsoft.com/office/drawing/2014/main" id="{A73B3AA8-56A1-4226-965E-A24A0505F828}"/>
                </a:ext>
              </a:extLst>
            </p:cNvPr>
            <p:cNvCxnSpPr>
              <a:cxnSpLocks/>
            </p:cNvCxnSpPr>
            <p:nvPr/>
          </p:nvCxnSpPr>
          <p:spPr>
            <a:xfrm>
              <a:off x="2954437" y="3968717"/>
              <a:ext cx="925984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箭头连接符 23">
              <a:extLst>
                <a:ext uri="{FF2B5EF4-FFF2-40B4-BE49-F238E27FC236}">
                  <a16:creationId xmlns:a16="http://schemas.microsoft.com/office/drawing/2014/main" id="{B8845F35-C0E4-4A3C-AB7E-785B740324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66355" y="3968717"/>
              <a:ext cx="788083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F0962E2F-E20B-419E-9552-FF2528F74AF6}"/>
                </a:ext>
              </a:extLst>
            </p:cNvPr>
            <p:cNvSpPr txBox="1"/>
            <p:nvPr/>
          </p:nvSpPr>
          <p:spPr>
            <a:xfrm>
              <a:off x="3267753" y="3701672"/>
              <a:ext cx="61266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00" dirty="0"/>
                <a:t>F=15N</a:t>
              </a:r>
              <a:endParaRPr lang="zh-CN" altLang="en-US" sz="1100" dirty="0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D8959C45-D971-4738-9630-05F0E4C3A490}"/>
                </a:ext>
              </a:extLst>
            </p:cNvPr>
            <p:cNvSpPr txBox="1"/>
            <p:nvPr/>
          </p:nvSpPr>
          <p:spPr>
            <a:xfrm>
              <a:off x="2117972" y="3706677"/>
              <a:ext cx="56457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00" dirty="0"/>
                <a:t>f=15N</a:t>
              </a:r>
              <a:endParaRPr lang="zh-CN" altLang="en-US" sz="1100" dirty="0"/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1F690DC1-22DF-4171-AE89-ECD94521BC45}"/>
              </a:ext>
            </a:extLst>
          </p:cNvPr>
          <p:cNvGrpSpPr/>
          <p:nvPr/>
        </p:nvGrpSpPr>
        <p:grpSpPr>
          <a:xfrm>
            <a:off x="2035908" y="4372371"/>
            <a:ext cx="2104264" cy="425286"/>
            <a:chOff x="2130681" y="4346836"/>
            <a:chExt cx="2104264" cy="425286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E179F2F8-6CD5-4BEA-A617-29FD66CA3052}"/>
                </a:ext>
              </a:extLst>
            </p:cNvPr>
            <p:cNvSpPr/>
            <p:nvPr/>
          </p:nvSpPr>
          <p:spPr>
            <a:xfrm>
              <a:off x="2687592" y="4457087"/>
              <a:ext cx="630070" cy="315035"/>
            </a:xfrm>
            <a:prstGeom prst="rect">
              <a:avLst/>
            </a:prstGeom>
            <a:solidFill>
              <a:schemeClr val="lt1">
                <a:alpha val="60000"/>
              </a:schemeClr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7" name="直接箭头连接符 26">
              <a:extLst>
                <a:ext uri="{FF2B5EF4-FFF2-40B4-BE49-F238E27FC236}">
                  <a16:creationId xmlns:a16="http://schemas.microsoft.com/office/drawing/2014/main" id="{0D5E3EEE-AA4A-490B-BF4F-C3EC02F604EF}"/>
                </a:ext>
              </a:extLst>
            </p:cNvPr>
            <p:cNvCxnSpPr>
              <a:cxnSpLocks/>
            </p:cNvCxnSpPr>
            <p:nvPr/>
          </p:nvCxnSpPr>
          <p:spPr>
            <a:xfrm>
              <a:off x="2967146" y="4620235"/>
              <a:ext cx="1197545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箭头连接符 27">
              <a:extLst>
                <a:ext uri="{FF2B5EF4-FFF2-40B4-BE49-F238E27FC236}">
                  <a16:creationId xmlns:a16="http://schemas.microsoft.com/office/drawing/2014/main" id="{6507D161-8049-4C13-BBD1-B27507F3EA6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66162" y="4620235"/>
              <a:ext cx="800985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7C4EBFD8-EB42-48A3-8A67-FEBE2AE8B0BB}"/>
                </a:ext>
              </a:extLst>
            </p:cNvPr>
            <p:cNvSpPr txBox="1"/>
            <p:nvPr/>
          </p:nvSpPr>
          <p:spPr>
            <a:xfrm>
              <a:off x="3622277" y="4346836"/>
              <a:ext cx="61266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00" dirty="0"/>
                <a:t>F=20N</a:t>
              </a:r>
              <a:endParaRPr lang="zh-CN" altLang="en-US" sz="1100" dirty="0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994F25E0-4729-458E-9DCC-CF8328A8F66E}"/>
                </a:ext>
              </a:extLst>
            </p:cNvPr>
            <p:cNvSpPr txBox="1"/>
            <p:nvPr/>
          </p:nvSpPr>
          <p:spPr>
            <a:xfrm>
              <a:off x="2130681" y="4358195"/>
              <a:ext cx="56457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00" dirty="0"/>
                <a:t>f=15N</a:t>
              </a:r>
              <a:endParaRPr lang="zh-CN" altLang="en-US" sz="1100" dirty="0"/>
            </a:p>
          </p:txBody>
        </p:sp>
      </p:grp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ED7BC272-A204-4321-ACB7-0DA8D377EBF9}"/>
              </a:ext>
            </a:extLst>
          </p:cNvPr>
          <p:cNvGrpSpPr/>
          <p:nvPr/>
        </p:nvGrpSpPr>
        <p:grpSpPr>
          <a:xfrm>
            <a:off x="2034109" y="5010337"/>
            <a:ext cx="1762449" cy="424759"/>
            <a:chOff x="2164850" y="5064517"/>
            <a:chExt cx="1762449" cy="424759"/>
          </a:xfrm>
        </p:grpSpPr>
        <p:grpSp>
          <p:nvGrpSpPr>
            <p:cNvPr id="60" name="组合 59">
              <a:extLst>
                <a:ext uri="{FF2B5EF4-FFF2-40B4-BE49-F238E27FC236}">
                  <a16:creationId xmlns:a16="http://schemas.microsoft.com/office/drawing/2014/main" id="{7B54058D-8F1C-4EC6-944B-FBF96D8A688E}"/>
                </a:ext>
              </a:extLst>
            </p:cNvPr>
            <p:cNvGrpSpPr/>
            <p:nvPr/>
          </p:nvGrpSpPr>
          <p:grpSpPr>
            <a:xfrm>
              <a:off x="2164850" y="5064517"/>
              <a:ext cx="1762449" cy="424759"/>
              <a:chOff x="2164850" y="5064517"/>
              <a:chExt cx="1762449" cy="424759"/>
            </a:xfrm>
          </p:grpSpPr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6F61B623-2591-407D-9258-1C602650650E}"/>
                  </a:ext>
                </a:extLst>
              </p:cNvPr>
              <p:cNvSpPr/>
              <p:nvPr/>
            </p:nvSpPr>
            <p:spPr>
              <a:xfrm>
                <a:off x="2735161" y="5174241"/>
                <a:ext cx="630070" cy="315035"/>
              </a:xfrm>
              <a:prstGeom prst="rect">
                <a:avLst/>
              </a:prstGeom>
              <a:solidFill>
                <a:schemeClr val="lt1">
                  <a:alpha val="60000"/>
                </a:schemeClr>
              </a:solidFill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2" name="直接箭头连接符 31">
                <a:extLst>
                  <a:ext uri="{FF2B5EF4-FFF2-40B4-BE49-F238E27FC236}">
                    <a16:creationId xmlns:a16="http://schemas.microsoft.com/office/drawing/2014/main" id="{B9A2D4DE-BEE8-4E62-B545-2B54DCD70BA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213233" y="5331562"/>
                <a:ext cx="788083" cy="0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49D612DB-4DAA-439E-80EC-66C3F6D1A46D}"/>
                  </a:ext>
                </a:extLst>
              </p:cNvPr>
              <p:cNvSpPr txBox="1"/>
              <p:nvPr/>
            </p:nvSpPr>
            <p:spPr>
              <a:xfrm>
                <a:off x="3314631" y="5064517"/>
                <a:ext cx="612668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100" dirty="0"/>
                  <a:t>F=12N</a:t>
                </a:r>
                <a:endParaRPr lang="zh-CN" altLang="en-US" sz="1100" dirty="0"/>
              </a:p>
            </p:txBody>
          </p:sp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D2980BFA-76D5-422C-8084-A276DEBDD3F0}"/>
                  </a:ext>
                </a:extLst>
              </p:cNvPr>
              <p:cNvSpPr txBox="1"/>
              <p:nvPr/>
            </p:nvSpPr>
            <p:spPr>
              <a:xfrm>
                <a:off x="2164850" y="5069522"/>
                <a:ext cx="564578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100" dirty="0"/>
                  <a:t>f=15N</a:t>
                </a:r>
                <a:endParaRPr lang="zh-CN" altLang="en-US" sz="1100" dirty="0"/>
              </a:p>
            </p:txBody>
          </p:sp>
        </p:grpSp>
        <p:cxnSp>
          <p:nvCxnSpPr>
            <p:cNvPr id="31" name="直接箭头连接符 30">
              <a:extLst>
                <a:ext uri="{FF2B5EF4-FFF2-40B4-BE49-F238E27FC236}">
                  <a16:creationId xmlns:a16="http://schemas.microsoft.com/office/drawing/2014/main" id="{59CA42B5-75C8-4FC1-9CC7-95536E12D62A}"/>
                </a:ext>
              </a:extLst>
            </p:cNvPr>
            <p:cNvCxnSpPr>
              <a:cxnSpLocks/>
            </p:cNvCxnSpPr>
            <p:nvPr/>
          </p:nvCxnSpPr>
          <p:spPr>
            <a:xfrm>
              <a:off x="3001315" y="5331562"/>
              <a:ext cx="531994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组合 65">
            <a:extLst>
              <a:ext uri="{FF2B5EF4-FFF2-40B4-BE49-F238E27FC236}">
                <a16:creationId xmlns:a16="http://schemas.microsoft.com/office/drawing/2014/main" id="{D90233F5-16F1-48F8-9C8B-3988BD460012}"/>
              </a:ext>
            </a:extLst>
          </p:cNvPr>
          <p:cNvGrpSpPr/>
          <p:nvPr/>
        </p:nvGrpSpPr>
        <p:grpSpPr>
          <a:xfrm>
            <a:off x="2061086" y="5592417"/>
            <a:ext cx="1200381" cy="419754"/>
            <a:chOff x="2159117" y="5795728"/>
            <a:chExt cx="1200381" cy="419754"/>
          </a:xfrm>
        </p:grpSpPr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6940D2D5-92EF-49A9-ACC0-D2A2E96E0C4C}"/>
                </a:ext>
              </a:extLst>
            </p:cNvPr>
            <p:cNvSpPr/>
            <p:nvPr/>
          </p:nvSpPr>
          <p:spPr>
            <a:xfrm>
              <a:off x="2729428" y="5900447"/>
              <a:ext cx="630070" cy="315035"/>
            </a:xfrm>
            <a:prstGeom prst="rect">
              <a:avLst/>
            </a:prstGeom>
            <a:solidFill>
              <a:schemeClr val="lt1">
                <a:alpha val="60000"/>
              </a:schemeClr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6" name="直接箭头连接符 35">
              <a:extLst>
                <a:ext uri="{FF2B5EF4-FFF2-40B4-BE49-F238E27FC236}">
                  <a16:creationId xmlns:a16="http://schemas.microsoft.com/office/drawing/2014/main" id="{F8AC4090-7545-4666-BB7C-BB13D679A40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07500" y="6057768"/>
              <a:ext cx="788083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C67F8E30-99BD-4D90-B6E1-901FCC208F0A}"/>
                </a:ext>
              </a:extLst>
            </p:cNvPr>
            <p:cNvSpPr txBox="1"/>
            <p:nvPr/>
          </p:nvSpPr>
          <p:spPr>
            <a:xfrm>
              <a:off x="2159117" y="5795728"/>
              <a:ext cx="56457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00" dirty="0"/>
                <a:t>f=15N</a:t>
              </a:r>
              <a:endParaRPr lang="zh-CN" altLang="en-US" sz="1100" dirty="0"/>
            </a:p>
          </p:txBody>
        </p:sp>
      </p:grpSp>
      <p:sp>
        <p:nvSpPr>
          <p:cNvPr id="6" name="矩形 5">
            <a:extLst>
              <a:ext uri="{FF2B5EF4-FFF2-40B4-BE49-F238E27FC236}">
                <a16:creationId xmlns:a16="http://schemas.microsoft.com/office/drawing/2014/main" id="{C9D5943E-48F7-4399-BCC1-126536D778F5}"/>
              </a:ext>
            </a:extLst>
          </p:cNvPr>
          <p:cNvSpPr/>
          <p:nvPr/>
        </p:nvSpPr>
        <p:spPr>
          <a:xfrm>
            <a:off x="830135" y="2180199"/>
            <a:ext cx="8018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F=0N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6FAC7473-CC68-4ECE-9889-30AE6A290966}"/>
              </a:ext>
            </a:extLst>
          </p:cNvPr>
          <p:cNvSpPr/>
          <p:nvPr/>
        </p:nvSpPr>
        <p:spPr>
          <a:xfrm>
            <a:off x="2600486" y="2164877"/>
            <a:ext cx="630070" cy="315035"/>
          </a:xfrm>
          <a:prstGeom prst="rect">
            <a:avLst/>
          </a:prstGeom>
          <a:solidFill>
            <a:schemeClr val="lt1">
              <a:alpha val="60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5AC4990-2536-4F6D-8707-3398F4728BC7}"/>
              </a:ext>
            </a:extLst>
          </p:cNvPr>
          <p:cNvSpPr/>
          <p:nvPr/>
        </p:nvSpPr>
        <p:spPr>
          <a:xfrm>
            <a:off x="4285894" y="2180199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静止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5C523D5-51D5-4761-9C42-0999E7CCEF26}"/>
              </a:ext>
            </a:extLst>
          </p:cNvPr>
          <p:cNvSpPr/>
          <p:nvPr/>
        </p:nvSpPr>
        <p:spPr>
          <a:xfrm>
            <a:off x="5780799" y="2180199"/>
            <a:ext cx="7585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f=0N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F9D9CF44-70E7-41DA-B398-03AFC1F95B18}"/>
              </a:ext>
            </a:extLst>
          </p:cNvPr>
          <p:cNvSpPr/>
          <p:nvPr/>
        </p:nvSpPr>
        <p:spPr>
          <a:xfrm>
            <a:off x="7603967" y="2166389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无</a:t>
            </a: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9CC3AD78-9751-48D1-AF28-4E37DD7CF4BC}"/>
              </a:ext>
            </a:extLst>
          </p:cNvPr>
          <p:cNvSpPr/>
          <p:nvPr/>
        </p:nvSpPr>
        <p:spPr>
          <a:xfrm>
            <a:off x="810694" y="2701141"/>
            <a:ext cx="8018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F=5N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3CE1CE6B-2EF1-44B2-B083-5A12079B7E3C}"/>
              </a:ext>
            </a:extLst>
          </p:cNvPr>
          <p:cNvSpPr/>
          <p:nvPr/>
        </p:nvSpPr>
        <p:spPr>
          <a:xfrm>
            <a:off x="4290193" y="2675500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静止</a:t>
            </a: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5DD57045-2766-47F7-B827-3D5CC79DBEB0}"/>
              </a:ext>
            </a:extLst>
          </p:cNvPr>
          <p:cNvSpPr/>
          <p:nvPr/>
        </p:nvSpPr>
        <p:spPr>
          <a:xfrm>
            <a:off x="5632408" y="2649229"/>
            <a:ext cx="1053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f=F=5N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8E33F30F-CE39-4988-A192-2FA05A7B758D}"/>
              </a:ext>
            </a:extLst>
          </p:cNvPr>
          <p:cNvSpPr/>
          <p:nvPr/>
        </p:nvSpPr>
        <p:spPr>
          <a:xfrm>
            <a:off x="7194003" y="2642324"/>
            <a:ext cx="11079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静摩擦力</a:t>
            </a: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633EDDD8-D26D-4B70-9DFB-12FF44716BAE}"/>
              </a:ext>
            </a:extLst>
          </p:cNvPr>
          <p:cNvSpPr/>
          <p:nvPr/>
        </p:nvSpPr>
        <p:spPr>
          <a:xfrm>
            <a:off x="743368" y="3278191"/>
            <a:ext cx="9364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F=10N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154529EA-54C7-4975-993B-C901C56FA13F}"/>
              </a:ext>
            </a:extLst>
          </p:cNvPr>
          <p:cNvSpPr/>
          <p:nvPr/>
        </p:nvSpPr>
        <p:spPr>
          <a:xfrm>
            <a:off x="4283428" y="3251034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静止</a:t>
            </a: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97B24C7C-E26B-43A6-B8B8-085E02BBDE38}"/>
              </a:ext>
            </a:extLst>
          </p:cNvPr>
          <p:cNvSpPr/>
          <p:nvPr/>
        </p:nvSpPr>
        <p:spPr>
          <a:xfrm>
            <a:off x="5522838" y="3224102"/>
            <a:ext cx="1188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f=F=10N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1FB60CF6-CCB7-4384-863B-B5CB4A8407AD}"/>
              </a:ext>
            </a:extLst>
          </p:cNvPr>
          <p:cNvSpPr/>
          <p:nvPr/>
        </p:nvSpPr>
        <p:spPr>
          <a:xfrm>
            <a:off x="7194003" y="3246768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静摩擦力</a:t>
            </a: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A6DA6AAC-FE04-4F10-9013-2533AB4CB62F}"/>
              </a:ext>
            </a:extLst>
          </p:cNvPr>
          <p:cNvSpPr/>
          <p:nvPr/>
        </p:nvSpPr>
        <p:spPr>
          <a:xfrm>
            <a:off x="742219" y="3863472"/>
            <a:ext cx="9364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F=15N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B48B0E45-434E-4035-96E9-D4CAAF5C1C74}"/>
              </a:ext>
            </a:extLst>
          </p:cNvPr>
          <p:cNvSpPr/>
          <p:nvPr/>
        </p:nvSpPr>
        <p:spPr>
          <a:xfrm>
            <a:off x="3920551" y="3721408"/>
            <a:ext cx="13461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匀速直线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运动</a:t>
            </a: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7D1F9AAD-8187-4DA3-B7D4-BE5D576A2136}"/>
              </a:ext>
            </a:extLst>
          </p:cNvPr>
          <p:cNvSpPr/>
          <p:nvPr/>
        </p:nvSpPr>
        <p:spPr>
          <a:xfrm>
            <a:off x="5522838" y="3829453"/>
            <a:ext cx="1188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f=F=15N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AE55215A-C04E-4FB4-A333-D1DED43EFD34}"/>
              </a:ext>
            </a:extLst>
          </p:cNvPr>
          <p:cNvSpPr/>
          <p:nvPr/>
        </p:nvSpPr>
        <p:spPr>
          <a:xfrm>
            <a:off x="7084188" y="3851212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滑动摩擦力</a:t>
            </a:r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31BDC2B8-B3CF-4E3F-9B0F-F697D4F7DDCE}"/>
              </a:ext>
            </a:extLst>
          </p:cNvPr>
          <p:cNvSpPr/>
          <p:nvPr/>
        </p:nvSpPr>
        <p:spPr>
          <a:xfrm>
            <a:off x="742219" y="4473311"/>
            <a:ext cx="9364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F=20N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65465C25-F07C-4001-A139-515E7CBFA139}"/>
              </a:ext>
            </a:extLst>
          </p:cNvPr>
          <p:cNvSpPr/>
          <p:nvPr/>
        </p:nvSpPr>
        <p:spPr>
          <a:xfrm>
            <a:off x="4046548" y="4455210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加速运动</a:t>
            </a:r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CF40F6E5-6B97-43DA-8228-76CC6250BBAF}"/>
              </a:ext>
            </a:extLst>
          </p:cNvPr>
          <p:cNvSpPr/>
          <p:nvPr/>
        </p:nvSpPr>
        <p:spPr>
          <a:xfrm>
            <a:off x="5670314" y="4449315"/>
            <a:ext cx="8931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f=15N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57A2040A-859F-422B-AEFC-CCD34BBA3727}"/>
              </a:ext>
            </a:extLst>
          </p:cNvPr>
          <p:cNvSpPr/>
          <p:nvPr/>
        </p:nvSpPr>
        <p:spPr>
          <a:xfrm>
            <a:off x="7114678" y="4424768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滑动摩擦力</a:t>
            </a:r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7EBE4FDB-08DC-4881-B84B-FA96A1B94B2A}"/>
              </a:ext>
            </a:extLst>
          </p:cNvPr>
          <p:cNvSpPr/>
          <p:nvPr/>
        </p:nvSpPr>
        <p:spPr>
          <a:xfrm>
            <a:off x="762511" y="5061290"/>
            <a:ext cx="9364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F=12N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4E17B91D-6E69-454F-860F-1469C74B8ABF}"/>
              </a:ext>
            </a:extLst>
          </p:cNvPr>
          <p:cNvSpPr/>
          <p:nvPr/>
        </p:nvSpPr>
        <p:spPr>
          <a:xfrm>
            <a:off x="4039637" y="5069804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减速运动</a:t>
            </a: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FC2B7F18-E5DA-4FCB-B5BF-21DD05F71588}"/>
              </a:ext>
            </a:extLst>
          </p:cNvPr>
          <p:cNvSpPr/>
          <p:nvPr/>
        </p:nvSpPr>
        <p:spPr>
          <a:xfrm>
            <a:off x="5726443" y="5060225"/>
            <a:ext cx="8931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f=15N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9DFA4D3C-5DB3-48FB-A93E-6FEC05955073}"/>
              </a:ext>
            </a:extLst>
          </p:cNvPr>
          <p:cNvSpPr/>
          <p:nvPr/>
        </p:nvSpPr>
        <p:spPr>
          <a:xfrm>
            <a:off x="7114678" y="5084891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滑动摩擦力</a:t>
            </a: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8137A648-FC6E-4991-915A-1201BF8BE21A}"/>
              </a:ext>
            </a:extLst>
          </p:cNvPr>
          <p:cNvSpPr/>
          <p:nvPr/>
        </p:nvSpPr>
        <p:spPr>
          <a:xfrm>
            <a:off x="810694" y="5709262"/>
            <a:ext cx="8018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F=0N</a:t>
            </a:r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EF374C37-42CF-4CA4-A223-6BF4CCAC56C4}"/>
              </a:ext>
            </a:extLst>
          </p:cNvPr>
          <p:cNvSpPr/>
          <p:nvPr/>
        </p:nvSpPr>
        <p:spPr>
          <a:xfrm>
            <a:off x="4046548" y="569280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减速运动</a:t>
            </a:r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6CE31571-C5FD-4439-893A-6ACF4CDBF700}"/>
              </a:ext>
            </a:extLst>
          </p:cNvPr>
          <p:cNvSpPr/>
          <p:nvPr/>
        </p:nvSpPr>
        <p:spPr>
          <a:xfrm>
            <a:off x="5725455" y="5680087"/>
            <a:ext cx="8931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f=15N</a:t>
            </a:r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id="{9FB967E0-7020-485B-AA0E-DE9D3B0C8994}"/>
              </a:ext>
            </a:extLst>
          </p:cNvPr>
          <p:cNvSpPr/>
          <p:nvPr/>
        </p:nvSpPr>
        <p:spPr>
          <a:xfrm>
            <a:off x="7114678" y="5655010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滑动摩擦力</a:t>
            </a:r>
          </a:p>
        </p:txBody>
      </p:sp>
    </p:spTree>
    <p:extLst>
      <p:ext uri="{BB962C8B-B14F-4D97-AF65-F5344CB8AC3E}">
        <p14:creationId xmlns:p14="http://schemas.microsoft.com/office/powerpoint/2010/main" val="1811636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8" grpId="0" animBg="1"/>
      <p:bldP spid="7" grpId="0"/>
      <p:bldP spid="13" grpId="0"/>
      <p:bldP spid="15" grpId="0"/>
      <p:bldP spid="39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51" grpId="0"/>
      <p:bldP spid="52" grpId="0"/>
      <p:bldP spid="53" grpId="0"/>
      <p:bldP spid="54" grpId="0"/>
      <p:bldP spid="56" grpId="0"/>
      <p:bldP spid="57" grpId="0"/>
      <p:bldP spid="58" grpId="0"/>
      <p:bldP spid="59" grpId="0"/>
      <p:bldP spid="62" grpId="0"/>
      <p:bldP spid="63" grpId="0"/>
      <p:bldP spid="64" grpId="0"/>
      <p:bldP spid="65" grpId="0"/>
      <p:bldP spid="67" grpId="0"/>
      <p:bldP spid="68" grpId="0"/>
      <p:bldP spid="6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E:\李燃\教师教学用书\2012人教教师用书项目\ppt\物理\图标.png">
            <a:extLst>
              <a:ext uri="{FF2B5EF4-FFF2-40B4-BE49-F238E27FC236}">
                <a16:creationId xmlns:a16="http://schemas.microsoft.com/office/drawing/2014/main" id="{5BFC8F69-2246-4F7B-A149-6974D641B0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142875"/>
            <a:ext cx="882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24">
            <a:extLst>
              <a:ext uri="{FF2B5EF4-FFF2-40B4-BE49-F238E27FC236}">
                <a16:creationId xmlns:a16="http://schemas.microsoft.com/office/drawing/2014/main" id="{5D341E68-E72D-457D-803B-32F6DB5B5442}"/>
              </a:ext>
            </a:extLst>
          </p:cNvPr>
          <p:cNvSpPr txBox="1"/>
          <p:nvPr/>
        </p:nvSpPr>
        <p:spPr>
          <a:xfrm>
            <a:off x="341530" y="289938"/>
            <a:ext cx="1943161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</a:t>
            </a:r>
            <a:r>
              <a:rPr lang="en-US" altLang="zh-CN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摩擦力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020869D-1A74-4A8F-9B32-2982B1120778}"/>
              </a:ext>
            </a:extLst>
          </p:cNvPr>
          <p:cNvSpPr txBox="1"/>
          <p:nvPr/>
        </p:nvSpPr>
        <p:spPr>
          <a:xfrm>
            <a:off x="557352" y="874713"/>
            <a:ext cx="8031988" cy="1289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叠放在一起的物体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，如图所示，在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5N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的水平拉力作用下，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一起在粗糙的桌面上匀速向右运动。（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）画出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的受力示意图。（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）画出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的受力示意图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5D89592-3CFA-4D57-8477-D89722C7F14D}"/>
              </a:ext>
            </a:extLst>
          </p:cNvPr>
          <p:cNvSpPr/>
          <p:nvPr/>
        </p:nvSpPr>
        <p:spPr>
          <a:xfrm>
            <a:off x="1231881" y="3196238"/>
            <a:ext cx="450050" cy="345055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A</a:t>
            </a:r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3521711-D42B-4399-B9D1-2049FF6F0C08}"/>
              </a:ext>
            </a:extLst>
          </p:cNvPr>
          <p:cNvSpPr/>
          <p:nvPr/>
        </p:nvSpPr>
        <p:spPr>
          <a:xfrm>
            <a:off x="1006856" y="3541293"/>
            <a:ext cx="900100" cy="510040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B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562C9F-A843-49E4-8EE2-56D44F9493A3}"/>
              </a:ext>
            </a:extLst>
          </p:cNvPr>
          <p:cNvSpPr txBox="1"/>
          <p:nvPr/>
        </p:nvSpPr>
        <p:spPr>
          <a:xfrm>
            <a:off x="2366755" y="3611647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F=5N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FBA2C2EB-869C-42ED-8D6D-7420E0DF3A6A}"/>
              </a:ext>
            </a:extLst>
          </p:cNvPr>
          <p:cNvSpPr/>
          <p:nvPr/>
        </p:nvSpPr>
        <p:spPr>
          <a:xfrm>
            <a:off x="4346975" y="2472654"/>
            <a:ext cx="450050" cy="345055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A</a:t>
            </a:r>
            <a:endParaRPr lang="zh-CN" altLang="en-US" dirty="0"/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5BC5E0B4-7C3C-467E-BF76-EFC4565D3AB2}"/>
              </a:ext>
            </a:extLst>
          </p:cNvPr>
          <p:cNvCxnSpPr/>
          <p:nvPr/>
        </p:nvCxnSpPr>
        <p:spPr>
          <a:xfrm>
            <a:off x="4572000" y="2645181"/>
            <a:ext cx="0" cy="62708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F6688F43-A759-42CE-8DF4-4EA04CECAD4C}"/>
              </a:ext>
            </a:extLst>
          </p:cNvPr>
          <p:cNvSpPr txBox="1"/>
          <p:nvPr/>
        </p:nvSpPr>
        <p:spPr>
          <a:xfrm>
            <a:off x="4572000" y="3037949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</a:t>
            </a:r>
            <a:endParaRPr lang="zh-CN" altLang="en-US" dirty="0"/>
          </a:p>
        </p:txBody>
      </p: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EBA1F788-F333-42AF-97AF-C9F984A9EC68}"/>
              </a:ext>
            </a:extLst>
          </p:cNvPr>
          <p:cNvCxnSpPr/>
          <p:nvPr/>
        </p:nvCxnSpPr>
        <p:spPr>
          <a:xfrm flipV="1">
            <a:off x="4572000" y="1967121"/>
            <a:ext cx="0" cy="67806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329B3D3A-CEE3-4D5A-A18F-E535F5B23AF7}"/>
              </a:ext>
            </a:extLst>
          </p:cNvPr>
          <p:cNvSpPr txBox="1"/>
          <p:nvPr/>
        </p:nvSpPr>
        <p:spPr>
          <a:xfrm>
            <a:off x="4605722" y="1753779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F</a:t>
            </a:r>
            <a:r>
              <a:rPr lang="zh-CN" altLang="en-US" baseline="-25000" dirty="0"/>
              <a:t>支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61C90FC-171E-43B1-916B-05F10992B93F}"/>
              </a:ext>
            </a:extLst>
          </p:cNvPr>
          <p:cNvSpPr txBox="1"/>
          <p:nvPr/>
        </p:nvSpPr>
        <p:spPr>
          <a:xfrm>
            <a:off x="5777698" y="2123111"/>
            <a:ext cx="28426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4A7E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分析：</a:t>
            </a:r>
            <a:endParaRPr lang="en-US" altLang="zh-CN" dirty="0">
              <a:solidFill>
                <a:srgbClr val="4A7EB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>
                <a:solidFill>
                  <a:srgbClr val="4A7E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solidFill>
                  <a:srgbClr val="4A7E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r>
              <a:rPr lang="en-US" altLang="zh-CN" dirty="0">
                <a:solidFill>
                  <a:srgbClr val="4A7E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solidFill>
                  <a:srgbClr val="4A7E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相对静止</a:t>
            </a:r>
            <a:endParaRPr lang="en-US" altLang="zh-CN" dirty="0">
              <a:solidFill>
                <a:srgbClr val="4A7EB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4A7E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没有相对运动趋势</a:t>
            </a:r>
            <a:endParaRPr lang="en-US" altLang="zh-CN" dirty="0">
              <a:solidFill>
                <a:srgbClr val="4A7EB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>
                <a:solidFill>
                  <a:srgbClr val="4A7E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solidFill>
                  <a:srgbClr val="4A7E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solidFill>
                  <a:srgbClr val="4A7E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solidFill>
                  <a:srgbClr val="4A7E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之间无摩擦力</a:t>
            </a:r>
            <a:endParaRPr lang="en-US" altLang="zh-CN" dirty="0">
              <a:solidFill>
                <a:srgbClr val="4A7EB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1816FED5-7311-455E-B3F8-4A27E0C68739}"/>
              </a:ext>
            </a:extLst>
          </p:cNvPr>
          <p:cNvSpPr/>
          <p:nvPr/>
        </p:nvSpPr>
        <p:spPr>
          <a:xfrm>
            <a:off x="4141284" y="4483771"/>
            <a:ext cx="900100" cy="510040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B</a:t>
            </a:r>
            <a:endParaRPr lang="zh-CN" altLang="en-US" dirty="0"/>
          </a:p>
        </p:txBody>
      </p: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D0D46743-445D-42AE-ADBA-E127D1B51A33}"/>
              </a:ext>
            </a:extLst>
          </p:cNvPr>
          <p:cNvCxnSpPr>
            <a:cxnSpLocks/>
          </p:cNvCxnSpPr>
          <p:nvPr/>
        </p:nvCxnSpPr>
        <p:spPr>
          <a:xfrm flipV="1">
            <a:off x="4591334" y="4738791"/>
            <a:ext cx="900100" cy="1501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6D63B248-42B8-4FC2-9DE3-27A23A547569}"/>
              </a:ext>
            </a:extLst>
          </p:cNvPr>
          <p:cNvSpPr txBox="1"/>
          <p:nvPr/>
        </p:nvSpPr>
        <p:spPr>
          <a:xfrm>
            <a:off x="5022364" y="4745248"/>
            <a:ext cx="755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F=5N</a:t>
            </a:r>
            <a:endParaRPr lang="zh-CN" altLang="en-US" dirty="0"/>
          </a:p>
        </p:txBody>
      </p: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D94A1C59-7B6C-4BE2-B959-1517DF953667}"/>
              </a:ext>
            </a:extLst>
          </p:cNvPr>
          <p:cNvCxnSpPr>
            <a:cxnSpLocks/>
          </p:cNvCxnSpPr>
          <p:nvPr/>
        </p:nvCxnSpPr>
        <p:spPr>
          <a:xfrm flipV="1">
            <a:off x="1486207" y="3788808"/>
            <a:ext cx="900100" cy="1501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9DD12EA2-7BA6-4608-B74B-9AF85A44F151}"/>
              </a:ext>
            </a:extLst>
          </p:cNvPr>
          <p:cNvCxnSpPr>
            <a:cxnSpLocks/>
          </p:cNvCxnSpPr>
          <p:nvPr/>
        </p:nvCxnSpPr>
        <p:spPr>
          <a:xfrm>
            <a:off x="4605703" y="4766078"/>
            <a:ext cx="0" cy="62708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id="{B83D3352-50DB-45CA-A0B8-BEE59D8A573C}"/>
              </a:ext>
            </a:extLst>
          </p:cNvPr>
          <p:cNvSpPr txBox="1"/>
          <p:nvPr/>
        </p:nvSpPr>
        <p:spPr>
          <a:xfrm>
            <a:off x="4605703" y="5158846"/>
            <a:ext cx="364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G</a:t>
            </a:r>
            <a:endParaRPr lang="zh-CN" altLang="en-US" dirty="0"/>
          </a:p>
        </p:txBody>
      </p: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CD4B3E22-3729-4D80-B0FF-96BD1477F58F}"/>
              </a:ext>
            </a:extLst>
          </p:cNvPr>
          <p:cNvCxnSpPr>
            <a:cxnSpLocks/>
          </p:cNvCxnSpPr>
          <p:nvPr/>
        </p:nvCxnSpPr>
        <p:spPr>
          <a:xfrm flipV="1">
            <a:off x="4605703" y="4060731"/>
            <a:ext cx="0" cy="67806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CF04184D-13B1-4EDE-8AD5-5457EAC7A183}"/>
              </a:ext>
            </a:extLst>
          </p:cNvPr>
          <p:cNvSpPr txBox="1"/>
          <p:nvPr/>
        </p:nvSpPr>
        <p:spPr>
          <a:xfrm>
            <a:off x="4605703" y="3866924"/>
            <a:ext cx="479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F</a:t>
            </a:r>
            <a:r>
              <a:rPr lang="zh-CN" altLang="en-US" baseline="-25000" dirty="0"/>
              <a:t>支</a:t>
            </a:r>
          </a:p>
        </p:txBody>
      </p:sp>
      <p:cxnSp>
        <p:nvCxnSpPr>
          <p:cNvPr id="27" name="直接箭头连接符 26">
            <a:extLst>
              <a:ext uri="{FF2B5EF4-FFF2-40B4-BE49-F238E27FC236}">
                <a16:creationId xmlns:a16="http://schemas.microsoft.com/office/drawing/2014/main" id="{3DE39095-E6FC-4A96-9DE0-73A17F4349C7}"/>
              </a:ext>
            </a:extLst>
          </p:cNvPr>
          <p:cNvCxnSpPr>
            <a:cxnSpLocks/>
          </p:cNvCxnSpPr>
          <p:nvPr/>
        </p:nvCxnSpPr>
        <p:spPr>
          <a:xfrm>
            <a:off x="4555996" y="4753801"/>
            <a:ext cx="14369" cy="41255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6C3ED545-530E-43C7-8B14-11AA2C0014A3}"/>
              </a:ext>
            </a:extLst>
          </p:cNvPr>
          <p:cNvSpPr txBox="1"/>
          <p:nvPr/>
        </p:nvSpPr>
        <p:spPr>
          <a:xfrm>
            <a:off x="3961841" y="4974180"/>
            <a:ext cx="672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F</a:t>
            </a:r>
            <a:r>
              <a:rPr lang="en-US" altLang="zh-CN" baseline="-25000" dirty="0"/>
              <a:t>A</a:t>
            </a:r>
            <a:r>
              <a:rPr lang="zh-CN" altLang="en-US" baseline="-25000" dirty="0"/>
              <a:t>压</a:t>
            </a:r>
            <a:r>
              <a:rPr lang="en-US" altLang="zh-CN" baseline="-25000" dirty="0"/>
              <a:t>B</a:t>
            </a:r>
            <a:endParaRPr lang="zh-CN" altLang="en-US" baseline="-25000" dirty="0"/>
          </a:p>
        </p:txBody>
      </p:sp>
      <p:cxnSp>
        <p:nvCxnSpPr>
          <p:cNvPr id="30" name="直接箭头连接符 29">
            <a:extLst>
              <a:ext uri="{FF2B5EF4-FFF2-40B4-BE49-F238E27FC236}">
                <a16:creationId xmlns:a16="http://schemas.microsoft.com/office/drawing/2014/main" id="{6960CCC0-3579-48D3-B363-B86F17074B47}"/>
              </a:ext>
            </a:extLst>
          </p:cNvPr>
          <p:cNvCxnSpPr>
            <a:cxnSpLocks/>
          </p:cNvCxnSpPr>
          <p:nvPr/>
        </p:nvCxnSpPr>
        <p:spPr>
          <a:xfrm flipH="1">
            <a:off x="3835576" y="4746296"/>
            <a:ext cx="77012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BC8F5876-EFA6-42E9-A5C3-04A8973D204E}"/>
              </a:ext>
            </a:extLst>
          </p:cNvPr>
          <p:cNvSpPr txBox="1"/>
          <p:nvPr/>
        </p:nvSpPr>
        <p:spPr>
          <a:xfrm>
            <a:off x="3420251" y="4345289"/>
            <a:ext cx="817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f</a:t>
            </a:r>
            <a:r>
              <a:rPr lang="zh-CN" altLang="en-US" baseline="-25000" dirty="0"/>
              <a:t>地对</a:t>
            </a:r>
            <a:r>
              <a:rPr lang="en-US" altLang="zh-CN" baseline="-25000" dirty="0"/>
              <a:t>B</a:t>
            </a:r>
            <a:endParaRPr lang="zh-CN" altLang="en-US" baseline="-25000" dirty="0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3F39B36D-B765-4DB4-BE84-9D1C97A534B6}"/>
              </a:ext>
            </a:extLst>
          </p:cNvPr>
          <p:cNvSpPr txBox="1"/>
          <p:nvPr/>
        </p:nvSpPr>
        <p:spPr>
          <a:xfrm>
            <a:off x="5757936" y="4289368"/>
            <a:ext cx="27097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4A7E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分析：</a:t>
            </a:r>
            <a:endParaRPr lang="en-US" altLang="zh-CN" dirty="0">
              <a:solidFill>
                <a:srgbClr val="4A7EB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>
                <a:solidFill>
                  <a:srgbClr val="4A7E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solidFill>
                  <a:srgbClr val="4A7E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相对于地面相对运动</a:t>
            </a:r>
            <a:endParaRPr lang="en-US" altLang="zh-CN" dirty="0">
              <a:solidFill>
                <a:srgbClr val="4A7EB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4A7E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地面给</a:t>
            </a:r>
            <a:r>
              <a:rPr lang="en-US" altLang="zh-CN" dirty="0">
                <a:solidFill>
                  <a:srgbClr val="4A7E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solidFill>
                  <a:srgbClr val="4A7E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向左的摩擦力</a:t>
            </a:r>
            <a:endParaRPr lang="en-US" altLang="zh-CN" dirty="0">
              <a:solidFill>
                <a:srgbClr val="4A7EB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68257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/>
      <p:bldP spid="16" grpId="0"/>
      <p:bldP spid="17" grpId="0"/>
      <p:bldP spid="18" grpId="0" animBg="1"/>
      <p:bldP spid="20" grpId="0"/>
      <p:bldP spid="23" grpId="0"/>
      <p:bldP spid="25" grpId="0"/>
      <p:bldP spid="28" grpId="0"/>
      <p:bldP spid="31" grpId="0"/>
      <p:bldP spid="3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E:\李燃\教师教学用书\2012人教教师用书项目\ppt\物理\图标.png">
            <a:extLst>
              <a:ext uri="{FF2B5EF4-FFF2-40B4-BE49-F238E27FC236}">
                <a16:creationId xmlns:a16="http://schemas.microsoft.com/office/drawing/2014/main" id="{5BFC8F69-2246-4F7B-A149-6974D641B0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142875"/>
            <a:ext cx="882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24">
            <a:extLst>
              <a:ext uri="{FF2B5EF4-FFF2-40B4-BE49-F238E27FC236}">
                <a16:creationId xmlns:a16="http://schemas.microsoft.com/office/drawing/2014/main" id="{5D341E68-E72D-457D-803B-32F6DB5B5442}"/>
              </a:ext>
            </a:extLst>
          </p:cNvPr>
          <p:cNvSpPr txBox="1"/>
          <p:nvPr/>
        </p:nvSpPr>
        <p:spPr>
          <a:xfrm>
            <a:off x="341530" y="289938"/>
            <a:ext cx="1943161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</a:t>
            </a:r>
            <a:r>
              <a:rPr lang="en-US" altLang="zh-CN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摩擦力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020869D-1A74-4A8F-9B32-2982B1120778}"/>
              </a:ext>
            </a:extLst>
          </p:cNvPr>
          <p:cNvSpPr txBox="1"/>
          <p:nvPr/>
        </p:nvSpPr>
        <p:spPr>
          <a:xfrm>
            <a:off x="557352" y="874713"/>
            <a:ext cx="8031988" cy="874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叠放在一起的物体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，如图所示，在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5N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的水平压力作用下，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处于静止状态。（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）画出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的受力示意图。（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）画出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的受力示意图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FBA2C2EB-869C-42ED-8D6D-7420E0DF3A6A}"/>
              </a:ext>
            </a:extLst>
          </p:cNvPr>
          <p:cNvSpPr/>
          <p:nvPr/>
        </p:nvSpPr>
        <p:spPr>
          <a:xfrm>
            <a:off x="4346975" y="2472654"/>
            <a:ext cx="450050" cy="345055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A</a:t>
            </a:r>
            <a:endParaRPr lang="zh-CN" altLang="en-US" dirty="0"/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5BC5E0B4-7C3C-467E-BF76-EFC4565D3AB2}"/>
              </a:ext>
            </a:extLst>
          </p:cNvPr>
          <p:cNvCxnSpPr/>
          <p:nvPr/>
        </p:nvCxnSpPr>
        <p:spPr>
          <a:xfrm>
            <a:off x="4572000" y="2645181"/>
            <a:ext cx="0" cy="62708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F6688F43-A759-42CE-8DF4-4EA04CECAD4C}"/>
              </a:ext>
            </a:extLst>
          </p:cNvPr>
          <p:cNvSpPr txBox="1"/>
          <p:nvPr/>
        </p:nvSpPr>
        <p:spPr>
          <a:xfrm>
            <a:off x="4572000" y="3037949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</a:t>
            </a:r>
            <a:r>
              <a:rPr lang="en-US" altLang="zh-CN" baseline="-25000" dirty="0"/>
              <a:t>A</a:t>
            </a:r>
            <a:endParaRPr lang="zh-CN" altLang="en-US" baseline="-25000" dirty="0"/>
          </a:p>
        </p:txBody>
      </p: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EBA1F788-F333-42AF-97AF-C9F984A9EC68}"/>
              </a:ext>
            </a:extLst>
          </p:cNvPr>
          <p:cNvCxnSpPr/>
          <p:nvPr/>
        </p:nvCxnSpPr>
        <p:spPr>
          <a:xfrm flipV="1">
            <a:off x="4572000" y="1967121"/>
            <a:ext cx="0" cy="67806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329B3D3A-CEE3-4D5A-A18F-E535F5B23AF7}"/>
              </a:ext>
            </a:extLst>
          </p:cNvPr>
          <p:cNvSpPr txBox="1"/>
          <p:nvPr/>
        </p:nvSpPr>
        <p:spPr>
          <a:xfrm>
            <a:off x="4605722" y="1753779"/>
            <a:ext cx="607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/>
              <a:t>f</a:t>
            </a:r>
            <a:r>
              <a:rPr lang="en-US" altLang="zh-CN" baseline="-25000" dirty="0" err="1"/>
              <a:t>B</a:t>
            </a:r>
            <a:r>
              <a:rPr lang="zh-CN" altLang="en-US" baseline="-25000" dirty="0"/>
              <a:t>对</a:t>
            </a:r>
            <a:r>
              <a:rPr lang="en-US" altLang="zh-CN" baseline="-25000" dirty="0"/>
              <a:t>A</a:t>
            </a:r>
            <a:endParaRPr lang="zh-CN" altLang="en-US" baseline="-25000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61C90FC-171E-43B1-916B-05F10992B93F}"/>
              </a:ext>
            </a:extLst>
          </p:cNvPr>
          <p:cNvSpPr txBox="1"/>
          <p:nvPr/>
        </p:nvSpPr>
        <p:spPr>
          <a:xfrm>
            <a:off x="5777699" y="2123111"/>
            <a:ext cx="27097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4A7E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分析：假设</a:t>
            </a:r>
            <a:r>
              <a:rPr lang="en-US" altLang="zh-CN" dirty="0">
                <a:solidFill>
                  <a:srgbClr val="4A7E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solidFill>
                  <a:srgbClr val="4A7E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没有给</a:t>
            </a:r>
            <a:r>
              <a:rPr lang="en-US" altLang="zh-CN" dirty="0">
                <a:solidFill>
                  <a:srgbClr val="4A7E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solidFill>
                  <a:srgbClr val="4A7E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一个向上的摩擦力，</a:t>
            </a:r>
            <a:r>
              <a:rPr lang="en-US" altLang="zh-CN" dirty="0">
                <a:solidFill>
                  <a:srgbClr val="4A7E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solidFill>
                  <a:srgbClr val="4A7E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受重力而下落，与</a:t>
            </a:r>
            <a:r>
              <a:rPr lang="en-US" altLang="zh-CN" dirty="0">
                <a:solidFill>
                  <a:srgbClr val="4A7E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solidFill>
                  <a:srgbClr val="4A7E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处于静止状态不符，故假设错误。</a:t>
            </a:r>
            <a:endParaRPr lang="en-US" altLang="zh-CN" dirty="0">
              <a:solidFill>
                <a:srgbClr val="4A7EB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1816FED5-7311-455E-B3F8-4A27E0C68739}"/>
              </a:ext>
            </a:extLst>
          </p:cNvPr>
          <p:cNvSpPr/>
          <p:nvPr/>
        </p:nvSpPr>
        <p:spPr>
          <a:xfrm>
            <a:off x="4141284" y="4483771"/>
            <a:ext cx="900100" cy="510040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B</a:t>
            </a:r>
            <a:endParaRPr lang="zh-CN" altLang="en-US" dirty="0"/>
          </a:p>
        </p:txBody>
      </p: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D0D46743-445D-42AE-ADBA-E127D1B51A33}"/>
              </a:ext>
            </a:extLst>
          </p:cNvPr>
          <p:cNvCxnSpPr>
            <a:cxnSpLocks/>
          </p:cNvCxnSpPr>
          <p:nvPr/>
        </p:nvCxnSpPr>
        <p:spPr>
          <a:xfrm flipV="1">
            <a:off x="4591334" y="4738791"/>
            <a:ext cx="900100" cy="1501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6D63B248-42B8-4FC2-9DE3-27A23A547569}"/>
              </a:ext>
            </a:extLst>
          </p:cNvPr>
          <p:cNvSpPr txBox="1"/>
          <p:nvPr/>
        </p:nvSpPr>
        <p:spPr>
          <a:xfrm>
            <a:off x="5022364" y="4745248"/>
            <a:ext cx="755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F</a:t>
            </a:r>
            <a:r>
              <a:rPr lang="zh-CN" altLang="en-US" baseline="-25000" dirty="0"/>
              <a:t>墙支</a:t>
            </a:r>
            <a:r>
              <a:rPr lang="en-US" altLang="zh-CN" baseline="-25000" dirty="0"/>
              <a:t>B</a:t>
            </a:r>
            <a:endParaRPr lang="zh-CN" altLang="en-US" baseline="-25000" dirty="0"/>
          </a:p>
        </p:txBody>
      </p: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9DD12EA2-7BA6-4608-B74B-9AF85A44F151}"/>
              </a:ext>
            </a:extLst>
          </p:cNvPr>
          <p:cNvCxnSpPr>
            <a:cxnSpLocks/>
          </p:cNvCxnSpPr>
          <p:nvPr/>
        </p:nvCxnSpPr>
        <p:spPr>
          <a:xfrm>
            <a:off x="4605703" y="4766078"/>
            <a:ext cx="0" cy="86816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id="{B83D3352-50DB-45CA-A0B8-BEE59D8A573C}"/>
              </a:ext>
            </a:extLst>
          </p:cNvPr>
          <p:cNvSpPr txBox="1"/>
          <p:nvPr/>
        </p:nvSpPr>
        <p:spPr>
          <a:xfrm>
            <a:off x="4590953" y="5166351"/>
            <a:ext cx="558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G</a:t>
            </a:r>
            <a:r>
              <a:rPr lang="en-US" altLang="zh-CN" baseline="-25000" dirty="0"/>
              <a:t>B</a:t>
            </a:r>
            <a:endParaRPr lang="zh-CN" altLang="en-US" baseline="-25000" dirty="0"/>
          </a:p>
        </p:txBody>
      </p: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CD4B3E22-3729-4D80-B0FF-96BD1477F58F}"/>
              </a:ext>
            </a:extLst>
          </p:cNvPr>
          <p:cNvCxnSpPr>
            <a:cxnSpLocks/>
          </p:cNvCxnSpPr>
          <p:nvPr/>
        </p:nvCxnSpPr>
        <p:spPr>
          <a:xfrm flipV="1">
            <a:off x="4605703" y="4060731"/>
            <a:ext cx="0" cy="67806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CF04184D-13B1-4EDE-8AD5-5457EAC7A183}"/>
              </a:ext>
            </a:extLst>
          </p:cNvPr>
          <p:cNvSpPr txBox="1"/>
          <p:nvPr/>
        </p:nvSpPr>
        <p:spPr>
          <a:xfrm>
            <a:off x="4605702" y="3866924"/>
            <a:ext cx="754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f</a:t>
            </a:r>
            <a:r>
              <a:rPr lang="zh-CN" altLang="en-US" baseline="-25000" dirty="0"/>
              <a:t>墙对</a:t>
            </a:r>
            <a:r>
              <a:rPr lang="en-US" altLang="zh-CN" baseline="-25000" dirty="0"/>
              <a:t>B</a:t>
            </a:r>
            <a:endParaRPr lang="zh-CN" altLang="en-US" baseline="-25000" dirty="0"/>
          </a:p>
        </p:txBody>
      </p:sp>
      <p:cxnSp>
        <p:nvCxnSpPr>
          <p:cNvPr id="27" name="直接箭头连接符 26">
            <a:extLst>
              <a:ext uri="{FF2B5EF4-FFF2-40B4-BE49-F238E27FC236}">
                <a16:creationId xmlns:a16="http://schemas.microsoft.com/office/drawing/2014/main" id="{3DE39095-E6FC-4A96-9DE0-73A17F4349C7}"/>
              </a:ext>
            </a:extLst>
          </p:cNvPr>
          <p:cNvCxnSpPr>
            <a:cxnSpLocks/>
          </p:cNvCxnSpPr>
          <p:nvPr/>
        </p:nvCxnSpPr>
        <p:spPr>
          <a:xfrm flipH="1">
            <a:off x="4555997" y="4753801"/>
            <a:ext cx="1" cy="64040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6C3ED545-530E-43C7-8B14-11AA2C0014A3}"/>
              </a:ext>
            </a:extLst>
          </p:cNvPr>
          <p:cNvSpPr txBox="1"/>
          <p:nvPr/>
        </p:nvSpPr>
        <p:spPr>
          <a:xfrm>
            <a:off x="3961841" y="4974180"/>
            <a:ext cx="672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/>
              <a:t>f</a:t>
            </a:r>
            <a:r>
              <a:rPr lang="en-US" altLang="zh-CN" baseline="-25000" dirty="0" err="1"/>
              <a:t>A</a:t>
            </a:r>
            <a:r>
              <a:rPr lang="zh-CN" altLang="en-US" baseline="-25000" dirty="0"/>
              <a:t>对</a:t>
            </a:r>
            <a:r>
              <a:rPr lang="en-US" altLang="zh-CN" baseline="-25000" dirty="0"/>
              <a:t>B</a:t>
            </a:r>
            <a:endParaRPr lang="zh-CN" altLang="en-US" baseline="-25000" dirty="0"/>
          </a:p>
        </p:txBody>
      </p:sp>
      <p:cxnSp>
        <p:nvCxnSpPr>
          <p:cNvPr id="30" name="直接箭头连接符 29">
            <a:extLst>
              <a:ext uri="{FF2B5EF4-FFF2-40B4-BE49-F238E27FC236}">
                <a16:creationId xmlns:a16="http://schemas.microsoft.com/office/drawing/2014/main" id="{6960CCC0-3579-48D3-B363-B86F17074B47}"/>
              </a:ext>
            </a:extLst>
          </p:cNvPr>
          <p:cNvCxnSpPr>
            <a:cxnSpLocks/>
          </p:cNvCxnSpPr>
          <p:nvPr/>
        </p:nvCxnSpPr>
        <p:spPr>
          <a:xfrm flipH="1">
            <a:off x="3835576" y="4746296"/>
            <a:ext cx="77012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BC8F5876-EFA6-42E9-A5C3-04A8973D204E}"/>
              </a:ext>
            </a:extLst>
          </p:cNvPr>
          <p:cNvSpPr txBox="1"/>
          <p:nvPr/>
        </p:nvSpPr>
        <p:spPr>
          <a:xfrm>
            <a:off x="3529309" y="4375916"/>
            <a:ext cx="678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F</a:t>
            </a:r>
            <a:r>
              <a:rPr lang="en-US" altLang="zh-CN" baseline="-25000" dirty="0"/>
              <a:t>A</a:t>
            </a:r>
            <a:r>
              <a:rPr lang="zh-CN" altLang="en-US" baseline="-25000" dirty="0"/>
              <a:t>压</a:t>
            </a:r>
            <a:r>
              <a:rPr lang="en-US" altLang="zh-CN" baseline="-25000" dirty="0"/>
              <a:t>B</a:t>
            </a:r>
            <a:endParaRPr lang="zh-CN" altLang="en-US" baseline="-25000" dirty="0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3F39B36D-B765-4DB4-BE84-9D1C97A534B6}"/>
              </a:ext>
            </a:extLst>
          </p:cNvPr>
          <p:cNvSpPr txBox="1"/>
          <p:nvPr/>
        </p:nvSpPr>
        <p:spPr>
          <a:xfrm>
            <a:off x="5757935" y="4289368"/>
            <a:ext cx="28313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4A7E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分析：物体间力的作用是相互的</a:t>
            </a:r>
            <a:r>
              <a:rPr lang="en-US" altLang="zh-CN" dirty="0">
                <a:solidFill>
                  <a:srgbClr val="4A7E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solidFill>
                  <a:srgbClr val="4A7E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</a:t>
            </a:r>
            <a:r>
              <a:rPr lang="en-US" altLang="zh-CN" dirty="0">
                <a:solidFill>
                  <a:srgbClr val="4A7E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solidFill>
                  <a:srgbClr val="4A7E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有摩擦力，</a:t>
            </a:r>
            <a:endParaRPr lang="en-US" altLang="zh-CN" dirty="0">
              <a:solidFill>
                <a:srgbClr val="4A7EB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>
                <a:solidFill>
                  <a:srgbClr val="4A7E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solidFill>
                  <a:srgbClr val="4A7E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静止故墙对</a:t>
            </a:r>
            <a:r>
              <a:rPr lang="en-US" altLang="zh-CN" dirty="0">
                <a:solidFill>
                  <a:srgbClr val="4A7E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solidFill>
                  <a:srgbClr val="4A7E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有摩擦力。</a:t>
            </a:r>
            <a:endParaRPr lang="en-US" altLang="zh-CN" dirty="0">
              <a:solidFill>
                <a:srgbClr val="4A7EB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72428061-28EE-4CB5-8BFE-FC8CCF860438}"/>
              </a:ext>
            </a:extLst>
          </p:cNvPr>
          <p:cNvCxnSpPr/>
          <p:nvPr/>
        </p:nvCxnSpPr>
        <p:spPr>
          <a:xfrm>
            <a:off x="926595" y="2528900"/>
            <a:ext cx="0" cy="2025225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矩形 10">
            <a:extLst>
              <a:ext uri="{FF2B5EF4-FFF2-40B4-BE49-F238E27FC236}">
                <a16:creationId xmlns:a16="http://schemas.microsoft.com/office/drawing/2014/main" id="{FC21B5AB-5AEB-4A5A-B3EC-D19E27421E40}"/>
              </a:ext>
            </a:extLst>
          </p:cNvPr>
          <p:cNvSpPr/>
          <p:nvPr/>
        </p:nvSpPr>
        <p:spPr>
          <a:xfrm>
            <a:off x="926595" y="3037949"/>
            <a:ext cx="479613" cy="8289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B</a:t>
            </a:r>
            <a:endParaRPr lang="zh-CN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5F4897D0-2276-427C-8478-3E036479AA72}"/>
              </a:ext>
            </a:extLst>
          </p:cNvPr>
          <p:cNvSpPr/>
          <p:nvPr/>
        </p:nvSpPr>
        <p:spPr>
          <a:xfrm>
            <a:off x="1406208" y="3272266"/>
            <a:ext cx="285469" cy="4267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A</a:t>
            </a:r>
            <a:endParaRPr lang="zh-CN" altLang="en-US" dirty="0"/>
          </a:p>
        </p:txBody>
      </p:sp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30DFDA1B-1C1F-4CA1-AD16-2D9AC97C3670}"/>
              </a:ext>
            </a:extLst>
          </p:cNvPr>
          <p:cNvCxnSpPr>
            <a:cxnSpLocks/>
          </p:cNvCxnSpPr>
          <p:nvPr/>
        </p:nvCxnSpPr>
        <p:spPr>
          <a:xfrm flipH="1">
            <a:off x="1691677" y="3485648"/>
            <a:ext cx="761114" cy="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直接箭头连接符 34">
            <a:extLst>
              <a:ext uri="{FF2B5EF4-FFF2-40B4-BE49-F238E27FC236}">
                <a16:creationId xmlns:a16="http://schemas.microsoft.com/office/drawing/2014/main" id="{C8226C77-F61E-49A2-86C7-5628EA67B8BF}"/>
              </a:ext>
            </a:extLst>
          </p:cNvPr>
          <p:cNvCxnSpPr>
            <a:cxnSpLocks/>
          </p:cNvCxnSpPr>
          <p:nvPr/>
        </p:nvCxnSpPr>
        <p:spPr>
          <a:xfrm flipH="1">
            <a:off x="3794882" y="2645181"/>
            <a:ext cx="761114" cy="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文本框 35">
            <a:extLst>
              <a:ext uri="{FF2B5EF4-FFF2-40B4-BE49-F238E27FC236}">
                <a16:creationId xmlns:a16="http://schemas.microsoft.com/office/drawing/2014/main" id="{1ED8B50B-575E-4C1D-91F4-2F2231C9A156}"/>
              </a:ext>
            </a:extLst>
          </p:cNvPr>
          <p:cNvSpPr txBox="1"/>
          <p:nvPr/>
        </p:nvSpPr>
        <p:spPr>
          <a:xfrm>
            <a:off x="3396378" y="2645181"/>
            <a:ext cx="672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F</a:t>
            </a:r>
            <a:r>
              <a:rPr lang="zh-CN" altLang="en-US" baseline="-25000" dirty="0"/>
              <a:t>压</a:t>
            </a:r>
          </a:p>
        </p:txBody>
      </p:sp>
      <p:cxnSp>
        <p:nvCxnSpPr>
          <p:cNvPr id="38" name="直接箭头连接符 37">
            <a:extLst>
              <a:ext uri="{FF2B5EF4-FFF2-40B4-BE49-F238E27FC236}">
                <a16:creationId xmlns:a16="http://schemas.microsoft.com/office/drawing/2014/main" id="{71837312-CEBE-403D-A8FE-1C3232481D78}"/>
              </a:ext>
            </a:extLst>
          </p:cNvPr>
          <p:cNvCxnSpPr>
            <a:cxnSpLocks/>
          </p:cNvCxnSpPr>
          <p:nvPr/>
        </p:nvCxnSpPr>
        <p:spPr>
          <a:xfrm>
            <a:off x="4570365" y="2645181"/>
            <a:ext cx="721715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40" name="文本框 39">
            <a:extLst>
              <a:ext uri="{FF2B5EF4-FFF2-40B4-BE49-F238E27FC236}">
                <a16:creationId xmlns:a16="http://schemas.microsoft.com/office/drawing/2014/main" id="{5AC87C5C-260D-41FB-B6E3-6A08B10ED70C}"/>
              </a:ext>
            </a:extLst>
          </p:cNvPr>
          <p:cNvSpPr txBox="1"/>
          <p:nvPr/>
        </p:nvSpPr>
        <p:spPr>
          <a:xfrm>
            <a:off x="5057620" y="2651639"/>
            <a:ext cx="754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F</a:t>
            </a:r>
            <a:r>
              <a:rPr lang="en-US" altLang="zh-CN" baseline="-25000" dirty="0"/>
              <a:t>B</a:t>
            </a:r>
            <a:r>
              <a:rPr lang="zh-CN" altLang="en-US" baseline="-25000" dirty="0"/>
              <a:t>支</a:t>
            </a:r>
            <a:r>
              <a:rPr lang="en-US" altLang="zh-CN" baseline="-25000" dirty="0"/>
              <a:t>A</a:t>
            </a:r>
            <a:endParaRPr lang="zh-CN" alt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3410307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/>
      <p:bldP spid="16" grpId="0"/>
      <p:bldP spid="17" grpId="0"/>
      <p:bldP spid="18" grpId="0" animBg="1"/>
      <p:bldP spid="20" grpId="0"/>
      <p:bldP spid="23" grpId="0"/>
      <p:bldP spid="25" grpId="0"/>
      <p:bldP spid="28" grpId="0"/>
      <p:bldP spid="31" grpId="0"/>
      <p:bldP spid="37" grpId="0"/>
      <p:bldP spid="36" grpId="0"/>
      <p:bldP spid="4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E:\李燃\教师教学用书\2012人教教师用书项目\ppt\物理\图标.png">
            <a:extLst>
              <a:ext uri="{FF2B5EF4-FFF2-40B4-BE49-F238E27FC236}">
                <a16:creationId xmlns:a16="http://schemas.microsoft.com/office/drawing/2014/main" id="{5BFC8F69-2246-4F7B-A149-6974D641B0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142875"/>
            <a:ext cx="882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3E349592-A63F-4ADF-89D5-3ECAC5FD7E0B}"/>
              </a:ext>
            </a:extLst>
          </p:cNvPr>
          <p:cNvSpPr/>
          <p:nvPr/>
        </p:nvSpPr>
        <p:spPr>
          <a:xfrm>
            <a:off x="521550" y="1088740"/>
            <a:ext cx="8190909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（中考真题）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小明在探究影响滑动摩擦力大小的因素时，提出了如下猜想：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猜想一：滑动摩擦力的大小与接触面所受的压力有关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猜想二：滑动摩擦力的大小与接触面的粗糙程度有关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猜想三：滑动摩擦力的大小与接触面积有关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为了验证猜想，准备了如下器材：弹簧测力计、长木板、长方体木块和砝码．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他利用上述器材进行了如下实验：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①将木块平放在长木板上组装成如图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所示的装置．匀速拉动长木板，记下弹簧测力计的示数． 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②在木块上加砝码，如图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所示．匀速拉动长木板，记下弹簧测力计的示数．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完成下列任务：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）在图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中画出长木板被匀速拉动时（木块相对桌面静止），长木板在水平方向上的受力示意图．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）通过实验步骤①②可验证猜想</a:t>
            </a:r>
            <a:r>
              <a:rPr lang="zh-CN" altLang="en-US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　   　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．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）要完成对“猜想三”的验证，需在实验步骤①的基础上进一步实验，请你写出下一步的实验方案．</a:t>
            </a:r>
          </a:p>
        </p:txBody>
      </p:sp>
      <p:sp>
        <p:nvSpPr>
          <p:cNvPr id="7" name="Text Box 24">
            <a:extLst>
              <a:ext uri="{FF2B5EF4-FFF2-40B4-BE49-F238E27FC236}">
                <a16:creationId xmlns:a16="http://schemas.microsoft.com/office/drawing/2014/main" id="{5D341E68-E72D-457D-803B-32F6DB5B5442}"/>
              </a:ext>
            </a:extLst>
          </p:cNvPr>
          <p:cNvSpPr txBox="1"/>
          <p:nvPr/>
        </p:nvSpPr>
        <p:spPr>
          <a:xfrm>
            <a:off x="341530" y="289938"/>
            <a:ext cx="1943161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</a:t>
            </a:r>
            <a:r>
              <a:rPr lang="en-US" altLang="zh-CN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摩擦力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5248AD3-4E33-4047-A0E1-EB5CED60F67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" b="1434"/>
          <a:stretch>
            <a:fillRect/>
          </a:stretch>
        </p:blipFill>
        <p:spPr bwMode="auto">
          <a:xfrm>
            <a:off x="1852612" y="5540180"/>
            <a:ext cx="5438775" cy="876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646730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E:\李燃\教师教学用书\2012人教教师用书项目\ppt\物理\图标.png">
            <a:extLst>
              <a:ext uri="{FF2B5EF4-FFF2-40B4-BE49-F238E27FC236}">
                <a16:creationId xmlns:a16="http://schemas.microsoft.com/office/drawing/2014/main" id="{5BFC8F69-2246-4F7B-A149-6974D641B0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142875"/>
            <a:ext cx="882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24">
            <a:extLst>
              <a:ext uri="{FF2B5EF4-FFF2-40B4-BE49-F238E27FC236}">
                <a16:creationId xmlns:a16="http://schemas.microsoft.com/office/drawing/2014/main" id="{5D341E68-E72D-457D-803B-32F6DB5B5442}"/>
              </a:ext>
            </a:extLst>
          </p:cNvPr>
          <p:cNvSpPr txBox="1"/>
          <p:nvPr/>
        </p:nvSpPr>
        <p:spPr>
          <a:xfrm>
            <a:off x="341530" y="289938"/>
            <a:ext cx="1943161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</a:t>
            </a:r>
            <a:r>
              <a:rPr lang="en-US" altLang="zh-CN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摩擦力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5248AD3-4E33-4047-A0E1-EB5CED60F67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" b="1434"/>
          <a:stretch>
            <a:fillRect/>
          </a:stretch>
        </p:blipFill>
        <p:spPr bwMode="auto">
          <a:xfrm>
            <a:off x="1646675" y="1679068"/>
            <a:ext cx="5438775" cy="8763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22DA1899-F72D-48A0-B978-BE4EF048EEAB}"/>
              </a:ext>
            </a:extLst>
          </p:cNvPr>
          <p:cNvSpPr/>
          <p:nvPr/>
        </p:nvSpPr>
        <p:spPr>
          <a:xfrm>
            <a:off x="791579" y="953725"/>
            <a:ext cx="75158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）在图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中画出长木板被匀速拉动时（木块相对桌面静止），长木板在水平方向上的受力示意图．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DD01867-2E40-48F8-9CDA-ACCCE44583BE}"/>
              </a:ext>
            </a:extLst>
          </p:cNvPr>
          <p:cNvSpPr txBox="1"/>
          <p:nvPr/>
        </p:nvSpPr>
        <p:spPr>
          <a:xfrm>
            <a:off x="1058194" y="5014922"/>
            <a:ext cx="66157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4A7E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分析：两个互相接触的物体，当它们相对滑动时，在接触面上会产生一种阻碍相对运动的力，这种力叫做滑动摩擦力</a:t>
            </a:r>
            <a:endParaRPr lang="en-US" altLang="zh-CN" dirty="0">
              <a:solidFill>
                <a:srgbClr val="4A7EB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7DF4A410-C107-4A15-A8E3-C0417BA0CD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878742"/>
            <a:ext cx="4410075" cy="1476375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82F9EF49-E926-4179-8A7F-1A07A4AF568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74"/>
          <a:stretch/>
        </p:blipFill>
        <p:spPr>
          <a:xfrm>
            <a:off x="1163053" y="4059070"/>
            <a:ext cx="3667125" cy="117625"/>
          </a:xfrm>
          <a:prstGeom prst="rect">
            <a:avLst/>
          </a:prstGeom>
        </p:spPr>
      </p:pic>
      <p:grpSp>
        <p:nvGrpSpPr>
          <p:cNvPr id="28" name="组合 27">
            <a:extLst>
              <a:ext uri="{FF2B5EF4-FFF2-40B4-BE49-F238E27FC236}">
                <a16:creationId xmlns:a16="http://schemas.microsoft.com/office/drawing/2014/main" id="{0D31CFB7-027F-4C5C-9E93-BEA25B5D3F6F}"/>
              </a:ext>
            </a:extLst>
          </p:cNvPr>
          <p:cNvGrpSpPr/>
          <p:nvPr/>
        </p:nvGrpSpPr>
        <p:grpSpPr>
          <a:xfrm>
            <a:off x="4267983" y="3543241"/>
            <a:ext cx="1305145" cy="515829"/>
            <a:chOff x="5112060" y="3543241"/>
            <a:chExt cx="1305145" cy="515829"/>
          </a:xfrm>
        </p:grpSpPr>
        <p:cxnSp>
          <p:nvCxnSpPr>
            <p:cNvPr id="24" name="直接箭头连接符 23">
              <a:extLst>
                <a:ext uri="{FF2B5EF4-FFF2-40B4-BE49-F238E27FC236}">
                  <a16:creationId xmlns:a16="http://schemas.microsoft.com/office/drawing/2014/main" id="{C6DA2828-87B8-4F9F-8105-3497081959E7}"/>
                </a:ext>
              </a:extLst>
            </p:cNvPr>
            <p:cNvCxnSpPr/>
            <p:nvPr/>
          </p:nvCxnSpPr>
          <p:spPr>
            <a:xfrm flipH="1">
              <a:off x="5381675" y="4059070"/>
              <a:ext cx="1035530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A2919AED-C317-4B71-8C25-9D50EA762EDB}"/>
                </a:ext>
              </a:extLst>
            </p:cNvPr>
            <p:cNvSpPr txBox="1"/>
            <p:nvPr/>
          </p:nvSpPr>
          <p:spPr>
            <a:xfrm>
              <a:off x="5112060" y="3543241"/>
              <a:ext cx="10182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4A7EBB"/>
                  </a:solidFill>
                </a:rPr>
                <a:t>f</a:t>
              </a:r>
              <a:r>
                <a:rPr lang="zh-CN" altLang="en-US" baseline="-25000" dirty="0">
                  <a:solidFill>
                    <a:srgbClr val="4A7EBB"/>
                  </a:solidFill>
                </a:rPr>
                <a:t>物块对木板</a:t>
              </a: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3AF079CB-5F1D-4E90-A3A8-1B4C955CAA15}"/>
              </a:ext>
            </a:extLst>
          </p:cNvPr>
          <p:cNvGrpSpPr/>
          <p:nvPr/>
        </p:nvGrpSpPr>
        <p:grpSpPr>
          <a:xfrm>
            <a:off x="4267983" y="4176695"/>
            <a:ext cx="1305145" cy="400377"/>
            <a:chOff x="5112060" y="4176695"/>
            <a:chExt cx="1305145" cy="400377"/>
          </a:xfrm>
        </p:grpSpPr>
        <p:cxnSp>
          <p:nvCxnSpPr>
            <p:cNvPr id="25" name="直接箭头连接符 24">
              <a:extLst>
                <a:ext uri="{FF2B5EF4-FFF2-40B4-BE49-F238E27FC236}">
                  <a16:creationId xmlns:a16="http://schemas.microsoft.com/office/drawing/2014/main" id="{7B4EECF9-8CD4-4A2A-941B-504C7C1778AF}"/>
                </a:ext>
              </a:extLst>
            </p:cNvPr>
            <p:cNvCxnSpPr/>
            <p:nvPr/>
          </p:nvCxnSpPr>
          <p:spPr>
            <a:xfrm flipH="1">
              <a:off x="5381675" y="4176695"/>
              <a:ext cx="1035530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2BE374DE-C018-4DD7-B158-624C4EB3A986}"/>
                </a:ext>
              </a:extLst>
            </p:cNvPr>
            <p:cNvSpPr txBox="1"/>
            <p:nvPr/>
          </p:nvSpPr>
          <p:spPr>
            <a:xfrm>
              <a:off x="5112060" y="4207740"/>
              <a:ext cx="10182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7030A0"/>
                  </a:solidFill>
                </a:rPr>
                <a:t>f</a:t>
              </a:r>
              <a:r>
                <a:rPr lang="zh-CN" altLang="en-US" baseline="-25000" dirty="0">
                  <a:solidFill>
                    <a:srgbClr val="7030A0"/>
                  </a:solidFill>
                </a:rPr>
                <a:t>地面对木板</a:t>
              </a: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8A9F3FDE-EBF1-4A09-9099-524B414C4BC4}"/>
              </a:ext>
            </a:extLst>
          </p:cNvPr>
          <p:cNvGrpSpPr/>
          <p:nvPr/>
        </p:nvGrpSpPr>
        <p:grpSpPr>
          <a:xfrm>
            <a:off x="5573128" y="3557655"/>
            <a:ext cx="2032138" cy="531019"/>
            <a:chOff x="5573128" y="3557655"/>
            <a:chExt cx="2032138" cy="531019"/>
          </a:xfrm>
        </p:grpSpPr>
        <p:cxnSp>
          <p:nvCxnSpPr>
            <p:cNvPr id="32" name="直接箭头连接符 31">
              <a:extLst>
                <a:ext uri="{FF2B5EF4-FFF2-40B4-BE49-F238E27FC236}">
                  <a16:creationId xmlns:a16="http://schemas.microsoft.com/office/drawing/2014/main" id="{79F47229-B4F2-44B0-8D91-3892476719EE}"/>
                </a:ext>
              </a:extLst>
            </p:cNvPr>
            <p:cNvCxnSpPr>
              <a:cxnSpLocks/>
            </p:cNvCxnSpPr>
            <p:nvPr/>
          </p:nvCxnSpPr>
          <p:spPr>
            <a:xfrm>
              <a:off x="5573128" y="4088674"/>
              <a:ext cx="1794323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D72DCAF5-93BF-4D31-A6C9-3E354C984C09}"/>
                </a:ext>
              </a:extLst>
            </p:cNvPr>
            <p:cNvSpPr txBox="1"/>
            <p:nvPr/>
          </p:nvSpPr>
          <p:spPr>
            <a:xfrm>
              <a:off x="7125648" y="3557655"/>
              <a:ext cx="4796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accent2"/>
                  </a:solidFill>
                </a:rPr>
                <a:t>F</a:t>
              </a:r>
              <a:r>
                <a:rPr lang="zh-CN" altLang="en-US" baseline="-25000" dirty="0">
                  <a:solidFill>
                    <a:schemeClr val="accent2"/>
                  </a:solidFill>
                </a:rPr>
                <a:t>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95811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E:\李燃\教师教学用书\2012人教教师用书项目\ppt\物理\图标.png">
            <a:extLst>
              <a:ext uri="{FF2B5EF4-FFF2-40B4-BE49-F238E27FC236}">
                <a16:creationId xmlns:a16="http://schemas.microsoft.com/office/drawing/2014/main" id="{5BFC8F69-2246-4F7B-A149-6974D641B0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142875"/>
            <a:ext cx="882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3E349592-A63F-4ADF-89D5-3ECAC5FD7E0B}"/>
              </a:ext>
            </a:extLst>
          </p:cNvPr>
          <p:cNvSpPr/>
          <p:nvPr/>
        </p:nvSpPr>
        <p:spPr>
          <a:xfrm>
            <a:off x="521550" y="1088740"/>
            <a:ext cx="8190909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（中考真题）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小明在探究影响滑动摩擦力大小的因素时，提出了如下猜想：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猜想一：滑动摩擦力的大小与接触面所受的压力有关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猜想二：滑动摩擦力的大小与接触面的粗糙程度有关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猜想三：滑动摩擦力的大小与接触面积有关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为了验证猜想，准备了如下器材：弹簧测力计、长木板、长方体木块和砝码．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他利用上述器材进行了如下实验：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①将木块平放在长木板上组装成如图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所示的装置．匀速拉动长木板，记下弹簧测力计的示数． 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②在木块上加砝码，如图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所示．匀速拉动长木板，记下弹簧测力计的示数．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完成下列任务：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）在图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中画出长木板被匀速拉动时（木块相对桌面静止），长木板在水平方向上的受力示意图．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）通过实验步骤①②可验证猜想</a:t>
            </a:r>
            <a:r>
              <a:rPr lang="zh-CN" altLang="en-US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　        　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．</a:t>
            </a:r>
          </a:p>
        </p:txBody>
      </p:sp>
      <p:sp>
        <p:nvSpPr>
          <p:cNvPr id="7" name="Text Box 24">
            <a:extLst>
              <a:ext uri="{FF2B5EF4-FFF2-40B4-BE49-F238E27FC236}">
                <a16:creationId xmlns:a16="http://schemas.microsoft.com/office/drawing/2014/main" id="{5D341E68-E72D-457D-803B-32F6DB5B5442}"/>
              </a:ext>
            </a:extLst>
          </p:cNvPr>
          <p:cNvSpPr txBox="1"/>
          <p:nvPr/>
        </p:nvSpPr>
        <p:spPr>
          <a:xfrm>
            <a:off x="341530" y="289938"/>
            <a:ext cx="1943161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</a:t>
            </a:r>
            <a:r>
              <a:rPr lang="en-US" altLang="zh-CN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摩擦力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5248AD3-4E33-4047-A0E1-EB5CED60F676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525" b="1434"/>
          <a:stretch/>
        </p:blipFill>
        <p:spPr bwMode="auto">
          <a:xfrm>
            <a:off x="926595" y="5035106"/>
            <a:ext cx="4114543" cy="8763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9AD06E00-83B5-4B7F-834F-87B4993B9431}"/>
              </a:ext>
            </a:extLst>
          </p:cNvPr>
          <p:cNvSpPr txBox="1"/>
          <p:nvPr/>
        </p:nvSpPr>
        <p:spPr>
          <a:xfrm>
            <a:off x="5472100" y="4830892"/>
            <a:ext cx="30153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4A7E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分析：图</a:t>
            </a:r>
            <a:r>
              <a:rPr lang="en-US" altLang="zh-CN" baseline="-25000" dirty="0">
                <a:solidFill>
                  <a:srgbClr val="4A7E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solidFill>
                  <a:srgbClr val="4A7E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在图</a:t>
            </a:r>
            <a:r>
              <a:rPr lang="en-US" altLang="zh-CN" baseline="-25000" dirty="0">
                <a:solidFill>
                  <a:srgbClr val="4A7E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solidFill>
                  <a:srgbClr val="4A7E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的基础上，在木块上增加了砝码，从而增加了木块对木板的压力，故验证的是猜想一。</a:t>
            </a:r>
            <a:endParaRPr lang="en-US" altLang="zh-CN" dirty="0">
              <a:solidFill>
                <a:srgbClr val="4A7EB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5F47D5F-C912-4948-9613-3FD4F4BDABB3}"/>
              </a:ext>
            </a:extLst>
          </p:cNvPr>
          <p:cNvSpPr txBox="1"/>
          <p:nvPr/>
        </p:nvSpPr>
        <p:spPr>
          <a:xfrm>
            <a:off x="4211960" y="4300245"/>
            <a:ext cx="945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猜想一</a:t>
            </a:r>
            <a:endParaRPr lang="en-US" altLang="zh-CN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98308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E:\李燃\教师教学用书\2012人教教师用书项目\ppt\物理\图标.png">
            <a:extLst>
              <a:ext uri="{FF2B5EF4-FFF2-40B4-BE49-F238E27FC236}">
                <a16:creationId xmlns:a16="http://schemas.microsoft.com/office/drawing/2014/main" id="{5BFC8F69-2246-4F7B-A149-6974D641B0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142875"/>
            <a:ext cx="882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3E349592-A63F-4ADF-89D5-3ECAC5FD7E0B}"/>
              </a:ext>
            </a:extLst>
          </p:cNvPr>
          <p:cNvSpPr/>
          <p:nvPr/>
        </p:nvSpPr>
        <p:spPr>
          <a:xfrm>
            <a:off x="521550" y="1088740"/>
            <a:ext cx="819090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（中考真题）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小明在探究影响滑动摩擦力大小的因素时，提出了如下猜想：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猜想一：滑动摩擦力的大小与接触面所受的压力有关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猜想二：滑动摩擦力的大小与接触面的粗糙程度有关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猜想三：滑动摩擦力的大小与接触面积有关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为了验证猜想，准备了如下器材：弹簧测力计、长木板、长方体木块和砝码．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他利用上述器材进行了如下实验：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①将木块平放在长木板上组装成如图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所示的装置．匀速拉动长木板，记下弹簧测力计的示数． 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②在木块上加砝码，如图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所示．匀速拉动长木板，记下弹簧测力计的示数．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完成下列任务：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）要完成对“猜想三”的验证，需在实验步骤①的基础上进一步实验，请你写出下一步的实验方案．</a:t>
            </a:r>
          </a:p>
        </p:txBody>
      </p:sp>
      <p:sp>
        <p:nvSpPr>
          <p:cNvPr id="7" name="Text Box 24">
            <a:extLst>
              <a:ext uri="{FF2B5EF4-FFF2-40B4-BE49-F238E27FC236}">
                <a16:creationId xmlns:a16="http://schemas.microsoft.com/office/drawing/2014/main" id="{5D341E68-E72D-457D-803B-32F6DB5B5442}"/>
              </a:ext>
            </a:extLst>
          </p:cNvPr>
          <p:cNvSpPr txBox="1"/>
          <p:nvPr/>
        </p:nvSpPr>
        <p:spPr>
          <a:xfrm>
            <a:off x="341530" y="289938"/>
            <a:ext cx="1943161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</a:t>
            </a:r>
            <a:r>
              <a:rPr lang="en-US" altLang="zh-CN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摩擦力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10CE106-A660-44E8-A2B9-E07E43BA1897}"/>
              </a:ext>
            </a:extLst>
          </p:cNvPr>
          <p:cNvSpPr/>
          <p:nvPr/>
        </p:nvSpPr>
        <p:spPr>
          <a:xfrm>
            <a:off x="520281" y="4384877"/>
            <a:ext cx="810090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ctr">
              <a:lnSpc>
                <a:spcPct val="150000"/>
              </a:lnSpc>
              <a:spcAft>
                <a:spcPts val="0"/>
              </a:spcAft>
            </a:pPr>
            <a:r>
              <a:rPr lang="zh-CN" altLang="en-US" kern="100" dirty="0">
                <a:solidFill>
                  <a:srgbClr val="4A7EB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分析：</a:t>
            </a:r>
            <a:r>
              <a:rPr lang="zh-CN" altLang="zh-CN" kern="100" dirty="0">
                <a:solidFill>
                  <a:srgbClr val="4A7EB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要探究摩擦力大小与接触面积的大小关系，需使压力大小和接触面的粗糙程度相同，改变接触面积的大小，可以将①中的木块侧放，拉动长木板，记录下弹簧测力计的示数，并与实验①中的示数进行比较．</a:t>
            </a:r>
            <a:endParaRPr lang="zh-CN" altLang="zh-CN" sz="1400" kern="100" dirty="0">
              <a:solidFill>
                <a:srgbClr val="4A7EB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A40966B-9401-4D9B-AC43-CE165BE1FC69}"/>
              </a:ext>
            </a:extLst>
          </p:cNvPr>
          <p:cNvSpPr/>
          <p:nvPr/>
        </p:nvSpPr>
        <p:spPr>
          <a:xfrm>
            <a:off x="520281" y="5644732"/>
            <a:ext cx="796715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ctr">
              <a:lnSpc>
                <a:spcPct val="150000"/>
              </a:lnSpc>
              <a:spcAft>
                <a:spcPts val="0"/>
              </a:spcAft>
            </a:pPr>
            <a:r>
              <a:rPr lang="zh-CN" altLang="zh-CN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答案：将①中的木块侧放，拉动长木板，记录下弹簧测力计的示数，并与实验①中的示数进行比较．</a:t>
            </a:r>
            <a:endParaRPr lang="zh-CN" altLang="zh-CN" sz="1400" kern="1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767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id="{4A6B37DA-86F8-4DF6-9254-34409849D4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8396965"/>
              </p:ext>
            </p:extLst>
          </p:nvPr>
        </p:nvGraphicFramePr>
        <p:xfrm>
          <a:off x="1031382" y="2888410"/>
          <a:ext cx="6300787" cy="18319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476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67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61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02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504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运动状态</a:t>
                      </a:r>
                    </a:p>
                  </a:txBody>
                  <a:tcPr marL="91441" marR="91441" marT="34291" marB="3429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是否平衡态</a:t>
                      </a:r>
                    </a:p>
                  </a:txBody>
                  <a:tcPr marL="91441" marR="91441" marT="34291" marB="3429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受力分析</a:t>
                      </a:r>
                    </a:p>
                  </a:txBody>
                  <a:tcPr marL="91441" marR="91441" marT="34291" marB="3429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受力表达式</a:t>
                      </a:r>
                    </a:p>
                  </a:txBody>
                  <a:tcPr marL="91441" marR="91441" marT="34291" marB="3429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26931">
                <a:tc>
                  <a:txBody>
                    <a:bodyPr/>
                    <a:lstStyle/>
                    <a:p>
                      <a:pPr algn="ctr"/>
                      <a:endParaRPr lang="en-US" altLang="zh-CN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41" marR="91441" marT="34291" marB="34291" anchor="ctr"/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/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</a:t>
                      </a:r>
                    </a:p>
                  </a:txBody>
                  <a:tcPr marL="91441" marR="91441" marT="34291" marB="34291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41" marR="91441" marT="34291" marB="3429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i="1" kern="100" spc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</a:t>
                      </a:r>
                    </a:p>
                    <a:p>
                      <a:pPr algn="ctr"/>
                      <a:r>
                        <a:rPr lang="en-US" altLang="zh-CN" sz="1400" i="1" kern="100" spc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</a:t>
                      </a:r>
                      <a:endParaRPr lang="zh-CN" altLang="en-US" sz="1400" i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41" marR="91441" marT="34291" marB="3429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Rectangle 8">
            <a:extLst>
              <a:ext uri="{FF2B5EF4-FFF2-40B4-BE49-F238E27FC236}">
                <a16:creationId xmlns:a16="http://schemas.microsoft.com/office/drawing/2014/main" id="{23E82205-A04C-41D1-A7FA-FD639DAA36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560" y="234173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pSp>
        <p:nvGrpSpPr>
          <p:cNvPr id="3" name="Group 1">
            <a:extLst>
              <a:ext uri="{FF2B5EF4-FFF2-40B4-BE49-F238E27FC236}">
                <a16:creationId xmlns:a16="http://schemas.microsoft.com/office/drawing/2014/main" id="{62B44915-553B-45F6-A443-949A2CCC9E8E}"/>
              </a:ext>
            </a:extLst>
          </p:cNvPr>
          <p:cNvGrpSpPr>
            <a:grpSpLocks/>
          </p:cNvGrpSpPr>
          <p:nvPr/>
        </p:nvGrpSpPr>
        <p:grpSpPr bwMode="auto">
          <a:xfrm>
            <a:off x="4054314" y="3564015"/>
            <a:ext cx="762964" cy="980505"/>
            <a:chOff x="6352" y="6140"/>
            <a:chExt cx="1128" cy="1669"/>
          </a:xfrm>
        </p:grpSpPr>
        <p:sp>
          <p:nvSpPr>
            <p:cNvPr id="4" name="Rectangle 7">
              <a:extLst>
                <a:ext uri="{FF2B5EF4-FFF2-40B4-BE49-F238E27FC236}">
                  <a16:creationId xmlns:a16="http://schemas.microsoft.com/office/drawing/2014/main" id="{C52C0DB3-09C3-45CB-915D-8B7A959890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49" y="6541"/>
              <a:ext cx="395" cy="759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Line 6">
              <a:extLst>
                <a:ext uri="{FF2B5EF4-FFF2-40B4-BE49-F238E27FC236}">
                  <a16:creationId xmlns:a16="http://schemas.microsoft.com/office/drawing/2014/main" id="{5039B629-73F5-419A-BCE4-E718FA910879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5400000">
              <a:off x="6646" y="6975"/>
              <a:ext cx="1666" cy="2"/>
            </a:xfrm>
            <a:prstGeom prst="line">
              <a:avLst/>
            </a:prstGeom>
            <a:noFill/>
            <a:ln w="57150">
              <a:pattFill prst="dkUpDiag">
                <a:fgClr>
                  <a:srgbClr val="000000"/>
                </a:fgClr>
                <a:bgClr>
                  <a:srgbClr val="FFFFFF"/>
                </a:bgClr>
              </a:patt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AutoShape 5">
              <a:extLst>
                <a:ext uri="{FF2B5EF4-FFF2-40B4-BE49-F238E27FC236}">
                  <a16:creationId xmlns:a16="http://schemas.microsoft.com/office/drawing/2014/main" id="{E2C26C16-9E2B-44D1-929C-CDB62C2CE2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45" y="6140"/>
              <a:ext cx="3" cy="1669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AutoShape 4">
              <a:extLst>
                <a:ext uri="{FF2B5EF4-FFF2-40B4-BE49-F238E27FC236}">
                  <a16:creationId xmlns:a16="http://schemas.microsoft.com/office/drawing/2014/main" id="{D17053B8-E4EA-4298-9B26-91800E3BCE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52" y="6921"/>
              <a:ext cx="597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Text Box 1435">
              <a:extLst>
                <a:ext uri="{FF2B5EF4-FFF2-40B4-BE49-F238E27FC236}">
                  <a16:creationId xmlns:a16="http://schemas.microsoft.com/office/drawing/2014/main" id="{92D003DB-69ED-4319-A123-C61401F080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52" y="6692"/>
              <a:ext cx="199" cy="282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9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F</a:t>
              </a:r>
              <a:endPara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0" name="Rectangle 11">
            <a:extLst>
              <a:ext uri="{FF2B5EF4-FFF2-40B4-BE49-F238E27FC236}">
                <a16:creationId xmlns:a16="http://schemas.microsoft.com/office/drawing/2014/main" id="{4A10006D-062C-475D-8A33-FE3813B7F9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570" y="1145208"/>
            <a:ext cx="7999395" cy="1289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666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66675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kumimoji="0" lang="zh-CN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．如图所示，重力为</a:t>
            </a:r>
            <a:r>
              <a:rPr kumimoji="0" lang="en-US" altLang="zh-CN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G</a:t>
            </a:r>
            <a:r>
              <a:rPr kumimoji="0" lang="zh-CN" altLang="en-US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的木块在水平压力</a:t>
            </a:r>
            <a:r>
              <a:rPr kumimoji="0" lang="en-US" altLang="zh-CN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</a:t>
            </a:r>
            <a:r>
              <a:rPr kumimoji="0" lang="zh-CN" altLang="en-US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作用下，沿竖直墙壁匀速下滑，此时木块受到的摩擦力为</a:t>
            </a:r>
            <a:r>
              <a:rPr kumimoji="0" lang="en-US" altLang="zh-CN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</a:t>
            </a:r>
            <a:r>
              <a:rPr kumimoji="0" lang="zh-CN" altLang="en-US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r>
              <a:rPr kumimoji="0" lang="zh-CN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下列关系式成立的是（     ）</a:t>
            </a:r>
            <a:endParaRPr kumimoji="0" lang="zh-CN" alt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66675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kumimoji="0" lang="zh-CN" altLang="en-US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．</a:t>
            </a:r>
            <a:r>
              <a:rPr kumimoji="0" lang="en-US" altLang="zh-CN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</a:t>
            </a:r>
            <a:r>
              <a:rPr kumimoji="0" lang="zh-CN" altLang="en-US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＝</a:t>
            </a:r>
            <a:r>
              <a:rPr kumimoji="0" lang="en-US" altLang="zh-CN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 	B</a:t>
            </a:r>
            <a:r>
              <a:rPr kumimoji="0" lang="zh-CN" altLang="en-US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．</a:t>
            </a:r>
            <a:r>
              <a:rPr kumimoji="0" lang="en-US" altLang="zh-CN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</a:t>
            </a:r>
            <a:r>
              <a:rPr kumimoji="0" lang="zh-CN" altLang="en-US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＝</a:t>
            </a:r>
            <a:r>
              <a:rPr kumimoji="0" lang="en-US" altLang="zh-CN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G		C</a:t>
            </a:r>
            <a:r>
              <a:rPr kumimoji="0" lang="zh-CN" altLang="en-US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．</a:t>
            </a:r>
            <a:r>
              <a:rPr kumimoji="0" lang="en-US" altLang="zh-CN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</a:t>
            </a:r>
            <a:r>
              <a:rPr kumimoji="0" lang="zh-CN" altLang="en-US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＝</a:t>
            </a:r>
            <a:r>
              <a:rPr kumimoji="0" lang="en-US" altLang="zh-CN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F+G	D</a:t>
            </a:r>
            <a:r>
              <a:rPr kumimoji="0" lang="zh-CN" altLang="en-US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．</a:t>
            </a:r>
            <a:r>
              <a:rPr kumimoji="0" lang="en-US" altLang="zh-CN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</a:t>
            </a:r>
            <a:r>
              <a:rPr kumimoji="0" lang="zh-CN" altLang="en-US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＝</a:t>
            </a:r>
            <a:r>
              <a:rPr kumimoji="0" lang="en-US" altLang="zh-CN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F―G  </a:t>
            </a:r>
            <a:endParaRPr kumimoji="0" lang="en-US" altLang="zh-CN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 Box 24">
            <a:extLst>
              <a:ext uri="{FF2B5EF4-FFF2-40B4-BE49-F238E27FC236}">
                <a16:creationId xmlns:a16="http://schemas.microsoft.com/office/drawing/2014/main" id="{A173E088-C0A6-4A01-B8C1-BF42DB3CC76A}"/>
              </a:ext>
            </a:extLst>
          </p:cNvPr>
          <p:cNvSpPr txBox="1"/>
          <p:nvPr/>
        </p:nvSpPr>
        <p:spPr>
          <a:xfrm>
            <a:off x="358716" y="343913"/>
            <a:ext cx="3684022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</a:t>
            </a:r>
            <a:r>
              <a:rPr lang="en-US" altLang="zh-CN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力与运动的关系</a:t>
            </a:r>
          </a:p>
        </p:txBody>
      </p:sp>
      <p:pic>
        <p:nvPicPr>
          <p:cNvPr id="12" name="Picture 9" descr="E:\李燃\教师教学用书\2012人教教师用书项目\ppt\物理\图标.png">
            <a:extLst>
              <a:ext uri="{FF2B5EF4-FFF2-40B4-BE49-F238E27FC236}">
                <a16:creationId xmlns:a16="http://schemas.microsoft.com/office/drawing/2014/main" id="{E8F59767-F142-4E38-B7D4-57B103A47F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142875"/>
            <a:ext cx="882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圆角矩形 15">
            <a:extLst>
              <a:ext uri="{FF2B5EF4-FFF2-40B4-BE49-F238E27FC236}">
                <a16:creationId xmlns:a16="http://schemas.microsoft.com/office/drawing/2014/main" id="{55582770-E3F2-4264-9265-CA9FF6623A14}"/>
              </a:ext>
            </a:extLst>
          </p:cNvPr>
          <p:cNvSpPr/>
          <p:nvPr/>
        </p:nvSpPr>
        <p:spPr>
          <a:xfrm>
            <a:off x="7182290" y="1233841"/>
            <a:ext cx="961585" cy="34766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endParaRPr lang="zh-CN" altLang="en-US" sz="2800" b="1"/>
          </a:p>
        </p:txBody>
      </p: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A60446E8-944E-4BB6-ADD9-95C58257034E}"/>
              </a:ext>
            </a:extLst>
          </p:cNvPr>
          <p:cNvCxnSpPr/>
          <p:nvPr/>
        </p:nvCxnSpPr>
        <p:spPr>
          <a:xfrm>
            <a:off x="4662010" y="4022837"/>
            <a:ext cx="0" cy="52168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5329524F-E2D0-4B5A-9C42-C7E6878A07EB}"/>
              </a:ext>
            </a:extLst>
          </p:cNvPr>
          <p:cNvCxnSpPr/>
          <p:nvPr/>
        </p:nvCxnSpPr>
        <p:spPr>
          <a:xfrm flipV="1">
            <a:off x="4662010" y="3429000"/>
            <a:ext cx="0" cy="5938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C60E88F0-67C4-4E5A-8E10-066031E39688}"/>
              </a:ext>
            </a:extLst>
          </p:cNvPr>
          <p:cNvSpPr txBox="1"/>
          <p:nvPr/>
        </p:nvSpPr>
        <p:spPr>
          <a:xfrm>
            <a:off x="4297471" y="4351054"/>
            <a:ext cx="26802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6D829DB-37EC-4418-A9A8-A4AF89AE2217}"/>
              </a:ext>
            </a:extLst>
          </p:cNvPr>
          <p:cNvSpPr txBox="1"/>
          <p:nvPr/>
        </p:nvSpPr>
        <p:spPr>
          <a:xfrm>
            <a:off x="4391319" y="3283034"/>
            <a:ext cx="21672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D209CE1-7F28-4499-8B65-F99385FAA185}"/>
              </a:ext>
            </a:extLst>
          </p:cNvPr>
          <p:cNvSpPr txBox="1"/>
          <p:nvPr/>
        </p:nvSpPr>
        <p:spPr>
          <a:xfrm>
            <a:off x="4837570" y="4033862"/>
            <a:ext cx="33214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zh-CN" altLang="en-US" sz="9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支</a:t>
            </a:r>
            <a:endParaRPr lang="en-US" altLang="zh-CN" sz="900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DFADA8C5-18B7-4435-888D-16E079334A11}"/>
              </a:ext>
            </a:extLst>
          </p:cNvPr>
          <p:cNvCxnSpPr>
            <a:cxnSpLocks/>
          </p:cNvCxnSpPr>
          <p:nvPr/>
        </p:nvCxnSpPr>
        <p:spPr>
          <a:xfrm flipH="1">
            <a:off x="4792928" y="4022544"/>
            <a:ext cx="41563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B1E515C8-4F8A-47C1-8FFE-14F75ED023F0}"/>
              </a:ext>
            </a:extLst>
          </p:cNvPr>
          <p:cNvSpPr txBox="1"/>
          <p:nvPr/>
        </p:nvSpPr>
        <p:spPr>
          <a:xfrm>
            <a:off x="5697125" y="1652485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B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3DD18106-D3F5-43AA-B0AE-93BC987DF8E0}"/>
              </a:ext>
            </a:extLst>
          </p:cNvPr>
          <p:cNvSpPr/>
          <p:nvPr/>
        </p:nvSpPr>
        <p:spPr>
          <a:xfrm>
            <a:off x="-674013" y="371124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zh-CN" altLang="en-US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匀速</a:t>
            </a:r>
            <a:endParaRPr lang="en-US" altLang="zh-CN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下滑</a:t>
            </a:r>
            <a:endParaRPr lang="zh-CN" altLang="en-US" dirty="0">
              <a:solidFill>
                <a:schemeClr val="tx2"/>
              </a:solidFill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566F6DDC-72C2-4312-B2F6-208B2EA0B142}"/>
              </a:ext>
            </a:extLst>
          </p:cNvPr>
          <p:cNvSpPr/>
          <p:nvPr/>
        </p:nvSpPr>
        <p:spPr>
          <a:xfrm>
            <a:off x="2322216" y="3837878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受力平衡</a:t>
            </a:r>
            <a:endParaRPr lang="en-US" altLang="zh-CN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7BEF8D7B-2C62-43A1-83A6-6A7934413BC2}"/>
              </a:ext>
            </a:extLst>
          </p:cNvPr>
          <p:cNvSpPr/>
          <p:nvPr/>
        </p:nvSpPr>
        <p:spPr>
          <a:xfrm>
            <a:off x="6189088" y="3837878"/>
            <a:ext cx="6671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</a:t>
            </a:r>
            <a:r>
              <a:rPr lang="zh-CN" altLang="en-US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＝</a:t>
            </a:r>
            <a:r>
              <a:rPr lang="en-US" altLang="zh-CN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G</a:t>
            </a:r>
            <a:endParaRPr lang="en-US" altLang="zh-CN" i="1" kern="100" spc="1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00130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/>
      <p:bldP spid="19" grpId="0"/>
      <p:bldP spid="20" grpId="0"/>
      <p:bldP spid="24" grpId="0"/>
      <p:bldP spid="25" grpId="0"/>
      <p:bldP spid="2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矩形 49"/>
          <p:cNvSpPr/>
          <p:nvPr/>
        </p:nvSpPr>
        <p:spPr>
          <a:xfrm>
            <a:off x="566554" y="1042988"/>
            <a:ext cx="7920881" cy="132343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914378" fontAlgn="ctr">
              <a:defRPr/>
            </a:pPr>
            <a:r>
              <a:rPr lang="en-US" altLang="zh-CN" sz="2000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zh-CN" sz="2000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．直升机沿竖直方向匀速升空时，在竖直方向上受到升力</a:t>
            </a:r>
            <a:r>
              <a:rPr lang="en-US" altLang="zh-CN" sz="2000" i="1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r>
              <a:rPr lang="zh-CN" altLang="zh-CN" sz="2000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、重力</a:t>
            </a:r>
            <a:r>
              <a:rPr lang="en-US" altLang="zh-CN" sz="2000" i="1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</a:t>
            </a:r>
            <a:r>
              <a:rPr lang="zh-CN" altLang="zh-CN" sz="2000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和阻力</a:t>
            </a:r>
            <a:r>
              <a:rPr lang="en-US" altLang="zh-CN" sz="2000" i="1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r>
              <a:rPr lang="zh-CN" altLang="zh-CN" sz="2000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，下面关于这三个力的关系式正确的是（</a:t>
            </a:r>
            <a:r>
              <a:rPr lang="en-US" altLang="zh-CN" sz="2000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zh-CN" sz="2000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）</a:t>
            </a:r>
            <a:endParaRPr lang="zh-CN" altLang="zh-CN" sz="2000" kern="1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78" fontAlgn="ctr">
              <a:defRPr/>
            </a:pPr>
            <a:r>
              <a:rPr lang="en-US" altLang="zh-CN" sz="2000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zh-CN" sz="2000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．</a:t>
            </a:r>
            <a:r>
              <a:rPr lang="en-US" altLang="zh-CN" sz="2000" i="1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r>
              <a:rPr lang="zh-CN" altLang="zh-CN" sz="2000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＞</a:t>
            </a:r>
            <a:r>
              <a:rPr lang="en-US" altLang="zh-CN" sz="2000" i="1" kern="100" spc="100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</a:t>
            </a:r>
            <a:r>
              <a:rPr lang="en-US" altLang="zh-CN" sz="2000" kern="100" spc="100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en-US" altLang="zh-CN" sz="2000" i="1" kern="100" spc="100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r>
              <a:rPr lang="en-US" altLang="zh-CN" sz="2000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B</a:t>
            </a:r>
            <a:r>
              <a:rPr lang="zh-CN" altLang="zh-CN" sz="2000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．</a:t>
            </a:r>
            <a:r>
              <a:rPr lang="en-US" altLang="zh-CN" sz="2000" i="1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r>
              <a:rPr lang="zh-CN" altLang="zh-CN" sz="2000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＜</a:t>
            </a:r>
            <a:r>
              <a:rPr lang="en-US" altLang="zh-CN" sz="2000" i="1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</a:t>
            </a:r>
            <a:r>
              <a:rPr lang="zh-CN" altLang="zh-CN" sz="2000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﹣</a:t>
            </a:r>
            <a:r>
              <a:rPr lang="en-US" altLang="zh-CN" sz="2000" i="1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 </a:t>
            </a:r>
            <a:r>
              <a:rPr lang="en-US" altLang="zh-CN" sz="2000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defTabSz="914378" fontAlgn="ctr">
              <a:defRPr/>
            </a:pPr>
            <a:r>
              <a:rPr lang="en-US" altLang="zh-CN" sz="2000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zh-CN" sz="2000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．</a:t>
            </a:r>
            <a:r>
              <a:rPr lang="en-US" altLang="zh-CN" sz="2000" i="1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r>
              <a:rPr lang="en-US" altLang="zh-CN" sz="2000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en-US" altLang="zh-CN" sz="2000" i="1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</a:t>
            </a:r>
            <a:r>
              <a:rPr lang="en-US" altLang="zh-CN" sz="2000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en-US" altLang="zh-CN" sz="2000" i="1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r>
              <a:rPr lang="en-US" altLang="zh-CN" sz="2000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</a:t>
            </a:r>
            <a:r>
              <a:rPr lang="en-US" altLang="zh-CN" sz="2000" kern="100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zh-CN" altLang="zh-CN" sz="2000" kern="100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．</a:t>
            </a:r>
            <a:r>
              <a:rPr lang="en-US" altLang="zh-CN" sz="2000" i="1" kern="100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r>
              <a:rPr lang="en-US" altLang="zh-CN" sz="2000" kern="100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en-US" altLang="zh-CN" sz="2000" i="1" kern="100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G</a:t>
            </a:r>
            <a:r>
              <a:rPr lang="zh-CN" altLang="zh-CN" sz="2000" kern="100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﹣</a:t>
            </a:r>
            <a:r>
              <a:rPr lang="en-US" altLang="zh-CN" sz="2000" i="1" kern="100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endParaRPr lang="zh-CN" altLang="zh-CN" sz="2000" i="1" kern="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4023" y="3557957"/>
            <a:ext cx="1575175" cy="7425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769535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3366FF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cxnSp>
        <p:nvCxnSpPr>
          <p:cNvPr id="52" name="直接箭头连接符 51"/>
          <p:cNvCxnSpPr/>
          <p:nvPr/>
        </p:nvCxnSpPr>
        <p:spPr>
          <a:xfrm>
            <a:off x="4768074" y="3981528"/>
            <a:ext cx="0" cy="33972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椭圆 52"/>
          <p:cNvSpPr/>
          <p:nvPr/>
        </p:nvSpPr>
        <p:spPr>
          <a:xfrm>
            <a:off x="4741086" y="3948191"/>
            <a:ext cx="46038" cy="3333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endParaRPr lang="zh-CN" altLang="en-US" sz="2800" b="1"/>
          </a:p>
        </p:txBody>
      </p:sp>
      <p:cxnSp>
        <p:nvCxnSpPr>
          <p:cNvPr id="54" name="直接箭头连接符 53"/>
          <p:cNvCxnSpPr/>
          <p:nvPr/>
        </p:nvCxnSpPr>
        <p:spPr>
          <a:xfrm>
            <a:off x="4769661" y="3967241"/>
            <a:ext cx="0" cy="639763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箭头连接符 54"/>
          <p:cNvCxnSpPr/>
          <p:nvPr/>
        </p:nvCxnSpPr>
        <p:spPr>
          <a:xfrm flipV="1">
            <a:off x="4752199" y="3346527"/>
            <a:ext cx="0" cy="6350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09" name="TextBox 55"/>
          <p:cNvSpPr txBox="1"/>
          <p:nvPr/>
        </p:nvSpPr>
        <p:spPr>
          <a:xfrm>
            <a:off x="4815699" y="4408565"/>
            <a:ext cx="312906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G</a:t>
            </a:r>
            <a:endParaRPr lang="zh-CN" altLang="en-US" sz="2000" i="1" dirty="0">
              <a:latin typeface="SimSun" panose="02010600030101010101" pitchFamily="2" charset="-122"/>
            </a:endParaRPr>
          </a:p>
        </p:txBody>
      </p:sp>
      <p:sp>
        <p:nvSpPr>
          <p:cNvPr id="51210" name="TextBox 56"/>
          <p:cNvSpPr txBox="1"/>
          <p:nvPr/>
        </p:nvSpPr>
        <p:spPr>
          <a:xfrm>
            <a:off x="4818874" y="4108527"/>
            <a:ext cx="312906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f</a:t>
            </a:r>
            <a:endParaRPr lang="zh-CN" altLang="en-US" sz="2000" i="1" dirty="0">
              <a:latin typeface="SimSun" panose="02010600030101010101" pitchFamily="2" charset="-122"/>
            </a:endParaRPr>
          </a:p>
        </p:txBody>
      </p:sp>
      <p:sp>
        <p:nvSpPr>
          <p:cNvPr id="51211" name="TextBox 57"/>
          <p:cNvSpPr txBox="1"/>
          <p:nvPr/>
        </p:nvSpPr>
        <p:spPr>
          <a:xfrm>
            <a:off x="4715686" y="3219527"/>
            <a:ext cx="312906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F</a:t>
            </a:r>
            <a:endParaRPr lang="zh-CN" altLang="en-US" sz="2000" i="1" dirty="0">
              <a:latin typeface="SimSun" panose="02010600030101010101" pitchFamily="2" charset="-122"/>
            </a:endParaRPr>
          </a:p>
        </p:txBody>
      </p:sp>
      <p:graphicFrame>
        <p:nvGraphicFramePr>
          <p:cNvPr id="67" name="表格 6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2154467"/>
              </p:ext>
            </p:extLst>
          </p:nvPr>
        </p:nvGraphicFramePr>
        <p:xfrm>
          <a:off x="1196625" y="2862568"/>
          <a:ext cx="6300787" cy="18319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476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67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61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02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504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40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运动状态</a:t>
                      </a:r>
                    </a:p>
                  </a:txBody>
                  <a:tcPr marL="91441" marR="91441" marT="34291" marB="34291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40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是否平衡态</a:t>
                      </a:r>
                    </a:p>
                  </a:txBody>
                  <a:tcPr marL="91441" marR="91441" marT="34291" marB="34291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40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受力分析</a:t>
                      </a:r>
                    </a:p>
                  </a:txBody>
                  <a:tcPr marL="91441" marR="91441" marT="34291" marB="34291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40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受力表达式</a:t>
                      </a:r>
                    </a:p>
                  </a:txBody>
                  <a:tcPr marL="91441" marR="91441" marT="34291" marB="3429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2693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40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  </a:t>
                      </a:r>
                      <a:endParaRPr lang="en-US" altLang="zh-CN" sz="140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en-US" altLang="zh-CN" sz="140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1441" marR="91441" marT="34291" marB="34291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altLang="zh-CN" sz="140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en-US" altLang="zh-CN" sz="140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zh-CN" altLang="en-US" sz="140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 </a:t>
                      </a:r>
                    </a:p>
                  </a:txBody>
                  <a:tcPr marL="91441" marR="91441" marT="34291" marB="34291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CN" altLang="en-US" sz="140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1441" marR="91441" marT="34291" marB="34291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 </a:t>
                      </a:r>
                    </a:p>
                    <a:p>
                      <a:pPr marL="0" algn="ctr" defTabSz="914400" rtl="0" eaLnBrk="1" latinLnBrk="0" hangingPunct="1"/>
                      <a:endParaRPr lang="en-US" altLang="zh-CN" sz="140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  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1441" marR="91441" marT="34291" marB="3429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847538" y="1367908"/>
            <a:ext cx="296202" cy="36933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3203577" y="1097240"/>
            <a:ext cx="602305" cy="34766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endParaRPr lang="zh-CN" altLang="en-US" sz="2800" b="1"/>
          </a:p>
        </p:txBody>
      </p:sp>
      <p:sp>
        <p:nvSpPr>
          <p:cNvPr id="3" name="矩形 2"/>
          <p:cNvSpPr/>
          <p:nvPr/>
        </p:nvSpPr>
        <p:spPr>
          <a:xfrm>
            <a:off x="1439478" y="3481230"/>
            <a:ext cx="646331" cy="92333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匀速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直线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运动</a:t>
            </a:r>
          </a:p>
        </p:txBody>
      </p:sp>
      <p:sp>
        <p:nvSpPr>
          <p:cNvPr id="4" name="矩形 3"/>
          <p:cNvSpPr/>
          <p:nvPr/>
        </p:nvSpPr>
        <p:spPr>
          <a:xfrm>
            <a:off x="2661223" y="3769573"/>
            <a:ext cx="877163" cy="36933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平衡态</a:t>
            </a:r>
          </a:p>
        </p:txBody>
      </p:sp>
      <p:sp>
        <p:nvSpPr>
          <p:cNvPr id="5" name="矩形 4"/>
          <p:cNvSpPr/>
          <p:nvPr/>
        </p:nvSpPr>
        <p:spPr>
          <a:xfrm>
            <a:off x="6171000" y="3769573"/>
            <a:ext cx="9509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78">
              <a:defRPr/>
            </a:pPr>
            <a:r>
              <a:rPr lang="en-US" altLang="zh-CN" i="1" kern="100" spc="100" dirty="0">
                <a:solidFill>
                  <a:prstClr val="black"/>
                </a:solidFill>
                <a:latin typeface="Times New Roman" panose="02020603050405020304"/>
                <a:ea typeface="SimSun" panose="02010600030101010101" pitchFamily="2" charset="-122"/>
              </a:rPr>
              <a:t> F</a:t>
            </a:r>
            <a:r>
              <a:rPr lang="en-US" altLang="zh-CN" kern="100" spc="100" dirty="0">
                <a:solidFill>
                  <a:prstClr val="black"/>
                </a:solidFill>
                <a:latin typeface="Times New Roman" panose="02020603050405020304"/>
                <a:ea typeface="SimSun" panose="02010600030101010101" pitchFamily="2" charset="-122"/>
              </a:rPr>
              <a:t>=</a:t>
            </a:r>
            <a:r>
              <a:rPr lang="en-US" altLang="zh-CN" i="1" kern="100" spc="100" dirty="0" err="1">
                <a:solidFill>
                  <a:prstClr val="black"/>
                </a:solidFill>
                <a:latin typeface="Times New Roman" panose="02020603050405020304"/>
                <a:ea typeface="SimSun" panose="02010600030101010101" pitchFamily="2" charset="-122"/>
              </a:rPr>
              <a:t>G</a:t>
            </a:r>
            <a:r>
              <a:rPr lang="en-US" altLang="zh-CN" kern="100" spc="100" dirty="0" err="1">
                <a:solidFill>
                  <a:prstClr val="black"/>
                </a:solidFill>
                <a:latin typeface="Times New Roman" panose="02020603050405020304"/>
                <a:ea typeface="SimSun" panose="02010600030101010101" pitchFamily="2" charset="-122"/>
              </a:rPr>
              <a:t>+</a:t>
            </a:r>
            <a:r>
              <a:rPr lang="en-US" altLang="zh-CN" i="1" kern="100" spc="100" dirty="0" err="1">
                <a:solidFill>
                  <a:prstClr val="black"/>
                </a:solidFill>
                <a:latin typeface="Times New Roman" panose="02020603050405020304"/>
                <a:ea typeface="SimSun" panose="02010600030101010101" pitchFamily="2" charset="-122"/>
              </a:rPr>
              <a:t>f</a:t>
            </a:r>
            <a:endParaRPr lang="zh-CN" altLang="en-US" i="1" dirty="0">
              <a:solidFill>
                <a:prstClr val="black"/>
              </a:solidFill>
              <a:latin typeface="Calibri" panose="020F0502020204030204"/>
              <a:ea typeface="SimSun" panose="02010600030101010101" pitchFamily="2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5822952" y="1082916"/>
            <a:ext cx="619954" cy="34766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endParaRPr lang="zh-CN" altLang="en-US" sz="2800" b="1"/>
          </a:p>
        </p:txBody>
      </p:sp>
      <p:sp>
        <p:nvSpPr>
          <p:cNvPr id="18" name="Text Box 24">
            <a:extLst>
              <a:ext uri="{FF2B5EF4-FFF2-40B4-BE49-F238E27FC236}">
                <a16:creationId xmlns:a16="http://schemas.microsoft.com/office/drawing/2014/main" id="{1BAA4610-91E9-4FBD-95B8-5D4C04DD542A}"/>
              </a:ext>
            </a:extLst>
          </p:cNvPr>
          <p:cNvSpPr txBox="1"/>
          <p:nvPr/>
        </p:nvSpPr>
        <p:spPr>
          <a:xfrm>
            <a:off x="358716" y="343913"/>
            <a:ext cx="3684022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</a:t>
            </a:r>
            <a:r>
              <a:rPr lang="en-US" altLang="zh-CN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力与运动的关系</a:t>
            </a:r>
          </a:p>
        </p:txBody>
      </p:sp>
      <p:pic>
        <p:nvPicPr>
          <p:cNvPr id="19" name="Picture 9" descr="E:\李燃\教师教学用书\2012人教教师用书项目\ppt\物理\图标.png">
            <a:extLst>
              <a:ext uri="{FF2B5EF4-FFF2-40B4-BE49-F238E27FC236}">
                <a16:creationId xmlns:a16="http://schemas.microsoft.com/office/drawing/2014/main" id="{F14C6935-55B1-46E4-850F-0961F56F1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142875"/>
            <a:ext cx="882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1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51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51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1209" grpId="0"/>
      <p:bldP spid="51210" grpId="0"/>
      <p:bldP spid="51211" grpId="0"/>
      <p:bldP spid="2" grpId="0"/>
      <p:bldP spid="16" grpId="0" animBg="1"/>
      <p:bldP spid="3" grpId="0"/>
      <p:bldP spid="4" grpId="0"/>
      <p:bldP spid="5" grpId="0"/>
      <p:bldP spid="17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1723378"/>
              </p:ext>
            </p:extLst>
          </p:nvPr>
        </p:nvGraphicFramePr>
        <p:xfrm>
          <a:off x="1106487" y="2577779"/>
          <a:ext cx="6300787" cy="18319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476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67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61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02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504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/>
                        <a:t>运动状态</a:t>
                      </a:r>
                    </a:p>
                  </a:txBody>
                  <a:tcPr marL="91441" marR="91441" marT="34291" marB="3429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/>
                        <a:t>是否平衡态</a:t>
                      </a:r>
                    </a:p>
                  </a:txBody>
                  <a:tcPr marL="91441" marR="91441" marT="34291" marB="3429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/>
                        <a:t>受力分析</a:t>
                      </a:r>
                    </a:p>
                  </a:txBody>
                  <a:tcPr marL="91441" marR="91441" marT="34291" marB="3429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/>
                        <a:t>受力表达式</a:t>
                      </a:r>
                    </a:p>
                  </a:txBody>
                  <a:tcPr marL="91441" marR="91441" marT="34291" marB="3429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26931">
                <a:tc>
                  <a:txBody>
                    <a:bodyPr/>
                    <a:lstStyle/>
                    <a:p>
                      <a:r>
                        <a:rPr lang="zh-CN" altLang="en-US" sz="1400" dirty="0"/>
                        <a:t>   </a:t>
                      </a:r>
                      <a:endParaRPr lang="en-US" altLang="zh-CN" sz="1400" dirty="0"/>
                    </a:p>
                    <a:p>
                      <a:endParaRPr lang="en-US" altLang="zh-CN" sz="1400" dirty="0"/>
                    </a:p>
                  </a:txBody>
                  <a:tcPr marL="91441" marR="91441" marT="34291" marB="34291"/>
                </a:tc>
                <a:tc>
                  <a:txBody>
                    <a:bodyPr/>
                    <a:lstStyle/>
                    <a:p>
                      <a:endParaRPr lang="en-US" altLang="zh-CN" sz="1400" dirty="0"/>
                    </a:p>
                    <a:p>
                      <a:endParaRPr lang="en-US" altLang="zh-CN" sz="1400" dirty="0"/>
                    </a:p>
                    <a:p>
                      <a:r>
                        <a:rPr lang="zh-CN" altLang="en-US" sz="1400" dirty="0"/>
                        <a:t>  </a:t>
                      </a:r>
                    </a:p>
                  </a:txBody>
                  <a:tcPr marL="91441" marR="91441" marT="34291" marB="34291"/>
                </a:tc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 marL="91441" marR="91441" marT="34291" marB="34291"/>
                </a:tc>
                <a:tc>
                  <a:txBody>
                    <a:bodyPr/>
                    <a:lstStyle/>
                    <a:p>
                      <a:r>
                        <a:rPr lang="en-US" altLang="zh-CN" sz="1400" i="1" kern="100" spc="100" dirty="0">
                          <a:effectLst/>
                          <a:latin typeface="Times New Roman" panose="02020603050405020304"/>
                          <a:ea typeface="+mn-ea"/>
                        </a:rPr>
                        <a:t>  </a:t>
                      </a:r>
                    </a:p>
                    <a:p>
                      <a:endParaRPr lang="en-US" altLang="zh-CN" sz="1400" i="1" kern="100" spc="100" dirty="0">
                        <a:effectLst/>
                        <a:latin typeface="Times New Roman" panose="02020603050405020304"/>
                        <a:ea typeface="+mn-ea"/>
                      </a:endParaRPr>
                    </a:p>
                    <a:p>
                      <a:r>
                        <a:rPr lang="en-US" altLang="zh-CN" sz="1400" i="1" kern="100" spc="100" dirty="0">
                          <a:effectLst/>
                          <a:latin typeface="Times New Roman" panose="02020603050405020304"/>
                          <a:ea typeface="+mn-ea"/>
                        </a:rPr>
                        <a:t>   </a:t>
                      </a:r>
                      <a:endParaRPr lang="zh-CN" altLang="en-US" sz="1400" i="1" dirty="0"/>
                    </a:p>
                  </a:txBody>
                  <a:tcPr marL="91441" marR="91441" marT="34291" marB="3429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566555" y="1042988"/>
            <a:ext cx="8055896" cy="132343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914378" fontAlgn="ctr">
              <a:defRPr/>
            </a:pPr>
            <a:r>
              <a:rPr lang="en-US" altLang="zh-CN" sz="2000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zh-CN" sz="2000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．直升机沿竖直方向匀速</a:t>
            </a:r>
            <a:r>
              <a:rPr lang="zh-CN" altLang="en-US" sz="2000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下降</a:t>
            </a:r>
            <a:r>
              <a:rPr lang="zh-CN" altLang="zh-CN" sz="2000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时，在竖直方向上受到升力</a:t>
            </a:r>
            <a:r>
              <a:rPr lang="en-US" altLang="zh-CN" sz="2000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r>
              <a:rPr lang="zh-CN" altLang="zh-CN" sz="2000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、重力</a:t>
            </a:r>
            <a:r>
              <a:rPr lang="en-US" altLang="zh-CN" sz="2000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</a:t>
            </a:r>
            <a:r>
              <a:rPr lang="zh-CN" altLang="zh-CN" sz="2000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和阻力</a:t>
            </a:r>
            <a:r>
              <a:rPr lang="en-US" altLang="zh-CN" sz="2000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r>
              <a:rPr lang="zh-CN" altLang="zh-CN" sz="2000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，下面关于这三个力的关系式正确的是（</a:t>
            </a:r>
            <a:r>
              <a:rPr lang="en-US" altLang="zh-CN" sz="2000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zh-CN" sz="2000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）</a:t>
            </a:r>
            <a:endParaRPr lang="zh-CN" altLang="zh-CN" sz="2000" kern="1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78" fontAlgn="ctr">
              <a:defRPr/>
            </a:pPr>
            <a:r>
              <a:rPr lang="en-US" altLang="zh-CN" sz="2000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zh-CN" sz="2000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．</a:t>
            </a:r>
            <a:r>
              <a:rPr lang="en-US" altLang="zh-CN" sz="2000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r>
              <a:rPr lang="zh-CN" altLang="zh-CN" sz="2000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＞</a:t>
            </a:r>
            <a:r>
              <a:rPr lang="en-US" altLang="zh-CN" sz="2000" kern="100" spc="100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G+f</a:t>
            </a:r>
            <a:r>
              <a:rPr lang="en-US" altLang="zh-CN" sz="2000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B</a:t>
            </a:r>
            <a:r>
              <a:rPr lang="zh-CN" altLang="zh-CN" sz="2000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．</a:t>
            </a:r>
            <a:r>
              <a:rPr lang="en-US" altLang="zh-CN" sz="2000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r>
              <a:rPr lang="zh-CN" altLang="zh-CN" sz="2000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＜</a:t>
            </a:r>
            <a:r>
              <a:rPr lang="en-US" altLang="zh-CN" sz="2000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</a:t>
            </a:r>
            <a:r>
              <a:rPr lang="zh-CN" altLang="zh-CN" sz="2000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﹣</a:t>
            </a:r>
            <a:r>
              <a:rPr lang="en-US" altLang="zh-CN" sz="2000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  </a:t>
            </a:r>
          </a:p>
          <a:p>
            <a:pPr defTabSz="914378" fontAlgn="ctr">
              <a:defRPr/>
            </a:pPr>
            <a:r>
              <a:rPr lang="en-US" altLang="zh-CN" sz="2000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zh-CN" sz="2000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．</a:t>
            </a:r>
            <a:r>
              <a:rPr lang="en-US" altLang="zh-CN" sz="2000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F=G+f                          D</a:t>
            </a:r>
            <a:r>
              <a:rPr lang="zh-CN" altLang="zh-CN" sz="2000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．</a:t>
            </a:r>
            <a:r>
              <a:rPr lang="en-US" altLang="zh-CN" sz="2000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F=G</a:t>
            </a:r>
            <a:r>
              <a:rPr lang="zh-CN" altLang="zh-CN" sz="2000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﹣</a:t>
            </a:r>
            <a:r>
              <a:rPr lang="en-US" altLang="zh-CN" sz="2000" kern="100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endParaRPr lang="zh-CN" altLang="zh-CN" sz="2000" kern="1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7207" y="3261235"/>
            <a:ext cx="1575175" cy="7425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769535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3366FF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cxnSp>
        <p:nvCxnSpPr>
          <p:cNvPr id="4" name="直接箭头连接符 3"/>
          <p:cNvCxnSpPr/>
          <p:nvPr/>
        </p:nvCxnSpPr>
        <p:spPr>
          <a:xfrm flipH="1" flipV="1">
            <a:off x="4655384" y="3261021"/>
            <a:ext cx="15875" cy="423863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/>
        </p:nvSpPr>
        <p:spPr>
          <a:xfrm>
            <a:off x="4644270" y="3651546"/>
            <a:ext cx="46038" cy="3333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endParaRPr lang="zh-CN" altLang="en-US" sz="2800" b="1"/>
          </a:p>
        </p:txBody>
      </p:sp>
      <p:cxnSp>
        <p:nvCxnSpPr>
          <p:cNvPr id="6" name="直接箭头连接符 5"/>
          <p:cNvCxnSpPr>
            <a:cxnSpLocks/>
          </p:cNvCxnSpPr>
          <p:nvPr/>
        </p:nvCxnSpPr>
        <p:spPr>
          <a:xfrm flipH="1">
            <a:off x="4671259" y="3670596"/>
            <a:ext cx="1586" cy="658504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/>
          <p:cNvCxnSpPr/>
          <p:nvPr/>
        </p:nvCxnSpPr>
        <p:spPr>
          <a:xfrm flipV="1">
            <a:off x="4655383" y="3049883"/>
            <a:ext cx="0" cy="6350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55"/>
          <p:cNvSpPr txBox="1"/>
          <p:nvPr/>
        </p:nvSpPr>
        <p:spPr>
          <a:xfrm>
            <a:off x="4723468" y="3999848"/>
            <a:ext cx="312906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G</a:t>
            </a:r>
            <a:endParaRPr lang="zh-CN" altLang="en-US" sz="2000" i="1" dirty="0">
              <a:latin typeface="SimSun" panose="02010600030101010101" pitchFamily="2" charset="-122"/>
            </a:endParaRPr>
          </a:p>
        </p:txBody>
      </p:sp>
      <p:sp>
        <p:nvSpPr>
          <p:cNvPr id="9" name="TextBox 56"/>
          <p:cNvSpPr txBox="1"/>
          <p:nvPr/>
        </p:nvSpPr>
        <p:spPr>
          <a:xfrm>
            <a:off x="4722058" y="3049882"/>
            <a:ext cx="312906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f</a:t>
            </a:r>
            <a:endParaRPr lang="zh-CN" altLang="en-US" sz="2000" i="1" dirty="0">
              <a:latin typeface="SimSun" panose="02010600030101010101" pitchFamily="2" charset="-122"/>
            </a:endParaRPr>
          </a:p>
        </p:txBody>
      </p:sp>
      <p:sp>
        <p:nvSpPr>
          <p:cNvPr id="10" name="TextBox 57"/>
          <p:cNvSpPr txBox="1"/>
          <p:nvPr/>
        </p:nvSpPr>
        <p:spPr>
          <a:xfrm>
            <a:off x="4618870" y="2922882"/>
            <a:ext cx="312906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F</a:t>
            </a:r>
            <a:endParaRPr lang="zh-CN" altLang="en-US" sz="2000" i="1" dirty="0">
              <a:latin typeface="SimSun" panose="02010600030101010101" pitchFamily="2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72349" y="1424811"/>
            <a:ext cx="239163" cy="36933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F3B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zh-CN" altLang="en-US" dirty="0">
              <a:solidFill>
                <a:srgbClr val="FF3B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3203577" y="1079321"/>
            <a:ext cx="558335" cy="34766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endParaRPr lang="zh-CN" altLang="en-US" sz="2800" b="1"/>
          </a:p>
        </p:txBody>
      </p:sp>
      <p:sp>
        <p:nvSpPr>
          <p:cNvPr id="14" name="矩形 13"/>
          <p:cNvSpPr/>
          <p:nvPr/>
        </p:nvSpPr>
        <p:spPr>
          <a:xfrm>
            <a:off x="1373487" y="3201790"/>
            <a:ext cx="646331" cy="92333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匀速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直线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运动</a:t>
            </a:r>
          </a:p>
        </p:txBody>
      </p:sp>
      <p:sp>
        <p:nvSpPr>
          <p:cNvPr id="15" name="矩形 14"/>
          <p:cNvSpPr/>
          <p:nvPr/>
        </p:nvSpPr>
        <p:spPr>
          <a:xfrm>
            <a:off x="2495936" y="3471692"/>
            <a:ext cx="877163" cy="36933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平衡态</a:t>
            </a:r>
          </a:p>
        </p:txBody>
      </p:sp>
      <p:sp>
        <p:nvSpPr>
          <p:cNvPr id="16" name="矩形 15"/>
          <p:cNvSpPr/>
          <p:nvPr/>
        </p:nvSpPr>
        <p:spPr>
          <a:xfrm>
            <a:off x="6118854" y="3471692"/>
            <a:ext cx="900113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14378">
              <a:defRPr/>
            </a:pPr>
            <a:r>
              <a:rPr lang="en-US" altLang="zh-CN" i="1" kern="100" spc="100" dirty="0" err="1">
                <a:solidFill>
                  <a:prstClr val="black"/>
                </a:solidFill>
                <a:latin typeface="Times New Roman" panose="02020603050405020304"/>
                <a:ea typeface="SimSun" panose="02010600030101010101" pitchFamily="2" charset="-122"/>
              </a:rPr>
              <a:t>F</a:t>
            </a:r>
            <a:r>
              <a:rPr lang="en-US" altLang="zh-CN" kern="100" spc="100" dirty="0" err="1">
                <a:solidFill>
                  <a:prstClr val="black"/>
                </a:solidFill>
                <a:latin typeface="Times New Roman" panose="02020603050405020304"/>
                <a:ea typeface="SimSun" panose="02010600030101010101" pitchFamily="2" charset="-122"/>
              </a:rPr>
              <a:t>+</a:t>
            </a:r>
            <a:r>
              <a:rPr lang="en-US" altLang="zh-CN" i="1" kern="100" spc="100" dirty="0" err="1">
                <a:solidFill>
                  <a:prstClr val="black"/>
                </a:solidFill>
                <a:latin typeface="Times New Roman" panose="02020603050405020304"/>
                <a:ea typeface="SimSun" panose="02010600030101010101" pitchFamily="2" charset="-122"/>
              </a:rPr>
              <a:t>f</a:t>
            </a:r>
            <a:r>
              <a:rPr lang="en-US" altLang="zh-CN" kern="100" spc="100" dirty="0">
                <a:solidFill>
                  <a:prstClr val="black"/>
                </a:solidFill>
                <a:latin typeface="Times New Roman" panose="02020603050405020304"/>
                <a:ea typeface="SimSun" panose="02010600030101010101" pitchFamily="2" charset="-122"/>
              </a:rPr>
              <a:t>=</a:t>
            </a:r>
            <a:r>
              <a:rPr lang="en-US" altLang="zh-CN" i="1" kern="100" spc="100" dirty="0">
                <a:solidFill>
                  <a:prstClr val="black"/>
                </a:solidFill>
                <a:latin typeface="Times New Roman" panose="02020603050405020304"/>
                <a:ea typeface="SimSun" panose="02010600030101010101" pitchFamily="2" charset="-122"/>
              </a:rPr>
              <a:t>G</a:t>
            </a:r>
            <a:endParaRPr lang="zh-CN" altLang="en-US" i="1" dirty="0">
              <a:solidFill>
                <a:prstClr val="black"/>
              </a:solidFill>
              <a:latin typeface="Calibri" panose="020F0502020204030204"/>
              <a:ea typeface="SimSun" panose="02010600030101010101" pitchFamily="2" charset="-122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3789138" y="1087664"/>
            <a:ext cx="558335" cy="34766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endParaRPr lang="zh-CN" altLang="en-US" sz="2800" b="1"/>
          </a:p>
        </p:txBody>
      </p:sp>
      <p:sp>
        <p:nvSpPr>
          <p:cNvPr id="72738" name="Text Box 24"/>
          <p:cNvSpPr txBox="1"/>
          <p:nvPr/>
        </p:nvSpPr>
        <p:spPr>
          <a:xfrm>
            <a:off x="234951" y="5268913"/>
            <a:ext cx="184731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endParaRPr lang="zh-CN" altLang="en-US" sz="3200" dirty="0">
              <a:solidFill>
                <a:schemeClr val="bg1"/>
              </a:solidFill>
              <a:latin typeface="SimSun" panose="02010600030101010101" pitchFamily="2" charset="-122"/>
            </a:endParaRPr>
          </a:p>
        </p:txBody>
      </p:sp>
      <p:pic>
        <p:nvPicPr>
          <p:cNvPr id="22" name="Picture 9" descr="E:\李燃\教师教学用书\2012人教教师用书项目\ppt\物理\图标.png">
            <a:extLst>
              <a:ext uri="{FF2B5EF4-FFF2-40B4-BE49-F238E27FC236}">
                <a16:creationId xmlns:a16="http://schemas.microsoft.com/office/drawing/2014/main" id="{31722760-3C42-4262-8226-660F452A73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142875"/>
            <a:ext cx="882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 Box 24">
            <a:extLst>
              <a:ext uri="{FF2B5EF4-FFF2-40B4-BE49-F238E27FC236}">
                <a16:creationId xmlns:a16="http://schemas.microsoft.com/office/drawing/2014/main" id="{E14AA555-8A58-46E3-BDE6-EBE22424C26B}"/>
              </a:ext>
            </a:extLst>
          </p:cNvPr>
          <p:cNvSpPr txBox="1"/>
          <p:nvPr/>
        </p:nvSpPr>
        <p:spPr>
          <a:xfrm>
            <a:off x="358716" y="343913"/>
            <a:ext cx="3684022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</a:t>
            </a:r>
            <a:r>
              <a:rPr lang="en-US" altLang="zh-CN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力与运动的关系</a:t>
            </a:r>
          </a:p>
        </p:txBody>
      </p:sp>
      <p:sp>
        <p:nvSpPr>
          <p:cNvPr id="25" name="矩形 4">
            <a:extLst>
              <a:ext uri="{FF2B5EF4-FFF2-40B4-BE49-F238E27FC236}">
                <a16:creationId xmlns:a16="http://schemas.microsoft.com/office/drawing/2014/main" id="{00DD20A8-9B46-4ACC-B298-DEDBCAB455D2}"/>
              </a:ext>
            </a:extLst>
          </p:cNvPr>
          <p:cNvSpPr/>
          <p:nvPr/>
        </p:nvSpPr>
        <p:spPr>
          <a:xfrm>
            <a:off x="1757086" y="4734937"/>
            <a:ext cx="5180773" cy="15696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dirty="0">
                <a:latin typeface="FangSong" panose="02010609060101010101" pitchFamily="49" charset="-122"/>
                <a:ea typeface="FangSong" panose="02010609060101010101" pitchFamily="49" charset="-122"/>
              </a:rPr>
              <a:t>           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思路总结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根据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运动状态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判断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是否平衡</a:t>
            </a:r>
            <a:endParaRPr lang="en-US" altLang="zh-CN" sz="2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进行</a:t>
            </a:r>
            <a:r>
              <a:rPr lang="zh-CN" altLang="en-US" sz="2400" dirty="0">
                <a:solidFill>
                  <a:srgbClr val="4A7E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受力分析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比较</a:t>
            </a:r>
            <a:r>
              <a:rPr lang="zh-CN" altLang="en-US" sz="2400" dirty="0">
                <a:solidFill>
                  <a:srgbClr val="4A7E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各力大小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9" grpId="0"/>
      <p:bldP spid="10" grpId="0"/>
      <p:bldP spid="12" grpId="0"/>
      <p:bldP spid="13" grpId="0" animBg="1"/>
      <p:bldP spid="14" grpId="0"/>
      <p:bldP spid="15" grpId="0"/>
      <p:bldP spid="16" grpId="0"/>
      <p:bldP spid="20" grpId="0" animBg="1"/>
      <p:bldP spid="2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" name="表格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2016707"/>
              </p:ext>
            </p:extLst>
          </p:nvPr>
        </p:nvGraphicFramePr>
        <p:xfrm>
          <a:off x="2411760" y="2393885"/>
          <a:ext cx="6299200" cy="262413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473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5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62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097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764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/>
                        <a:t>运动状态</a:t>
                      </a:r>
                    </a:p>
                  </a:txBody>
                  <a:tcPr marL="91418" marR="91418" marT="34301" marB="3430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/>
                        <a:t>是否平衡态</a:t>
                      </a:r>
                      <a:endParaRPr lang="zh-CN" altLang="en-US" sz="1400" dirty="0"/>
                    </a:p>
                  </a:txBody>
                  <a:tcPr marL="91418" marR="91418" marT="34301" marB="3430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/>
                        <a:t>受力分析</a:t>
                      </a:r>
                    </a:p>
                  </a:txBody>
                  <a:tcPr marL="91418" marR="91418" marT="34301" marB="3430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/>
                        <a:t>受力表达式</a:t>
                      </a:r>
                    </a:p>
                  </a:txBody>
                  <a:tcPr marL="91418" marR="91418" marT="34301" marB="3430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195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400" dirty="0"/>
                    </a:p>
                  </a:txBody>
                  <a:tcPr marL="91418" marR="91418" marT="34301" marB="34301"/>
                </a:tc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 marL="91418" marR="91418" marT="34301" marB="34301"/>
                </a:tc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 marL="91418" marR="91418" marT="34301" marB="34301"/>
                </a:tc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 marL="91418" marR="91418" marT="34301" marB="3430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45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400" dirty="0"/>
                    </a:p>
                  </a:txBody>
                  <a:tcPr marL="91418" marR="91418" marT="34301" marB="34301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400" dirty="0"/>
                    </a:p>
                    <a:p>
                      <a:endParaRPr lang="zh-CN" altLang="en-US" sz="1400" dirty="0"/>
                    </a:p>
                  </a:txBody>
                  <a:tcPr marL="91418" marR="91418" marT="34301" marB="34301"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隔离法</a:t>
                      </a:r>
                      <a:endParaRPr lang="zh-CN" altLang="en-US" sz="1400" dirty="0"/>
                    </a:p>
                  </a:txBody>
                  <a:tcPr marL="91418" marR="91418" marT="34301" marB="34301"/>
                </a:tc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 marL="91418" marR="91418" marT="34301" marB="3430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1" name="矩形 20"/>
          <p:cNvSpPr/>
          <p:nvPr/>
        </p:nvSpPr>
        <p:spPr>
          <a:xfrm>
            <a:off x="5718523" y="3032060"/>
            <a:ext cx="585788" cy="404813"/>
          </a:xfrm>
          <a:prstGeom prst="rect">
            <a:avLst/>
          </a:prstGeom>
          <a:pattFill prst="dkDnDiag">
            <a:fgClr>
              <a:schemeClr val="bg1"/>
            </a:fgClr>
            <a:bgClr>
              <a:schemeClr val="bg1">
                <a:lumMod val="75000"/>
              </a:schemeClr>
            </a:bgClr>
          </a:patt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endParaRPr lang="zh-CN" altLang="en-US" sz="2800" b="1"/>
          </a:p>
        </p:txBody>
      </p:sp>
      <p:sp>
        <p:nvSpPr>
          <p:cNvPr id="22" name="椭圆 21"/>
          <p:cNvSpPr/>
          <p:nvPr/>
        </p:nvSpPr>
        <p:spPr>
          <a:xfrm>
            <a:off x="6013797" y="3217797"/>
            <a:ext cx="46038" cy="349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endParaRPr lang="zh-CN" altLang="en-US" sz="2800" b="1"/>
          </a:p>
        </p:txBody>
      </p:sp>
      <p:cxnSp>
        <p:nvCxnSpPr>
          <p:cNvPr id="23" name="直接箭头连接符 22"/>
          <p:cNvCxnSpPr/>
          <p:nvPr/>
        </p:nvCxnSpPr>
        <p:spPr>
          <a:xfrm>
            <a:off x="6026497" y="3252722"/>
            <a:ext cx="0" cy="449263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/>
          <p:cNvCxnSpPr/>
          <p:nvPr/>
        </p:nvCxnSpPr>
        <p:spPr>
          <a:xfrm flipH="1">
            <a:off x="5372447" y="3235260"/>
            <a:ext cx="661988" cy="17463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/>
          <p:cNvCxnSpPr/>
          <p:nvPr/>
        </p:nvCxnSpPr>
        <p:spPr>
          <a:xfrm flipV="1">
            <a:off x="6026498" y="2793934"/>
            <a:ext cx="11113" cy="45878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/>
          <p:nvPr/>
        </p:nvCxnSpPr>
        <p:spPr>
          <a:xfrm flipV="1">
            <a:off x="6064597" y="3225735"/>
            <a:ext cx="674688" cy="952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254" name="TextBox 26"/>
          <p:cNvSpPr txBox="1"/>
          <p:nvPr/>
        </p:nvSpPr>
        <p:spPr>
          <a:xfrm>
            <a:off x="6039197" y="3501959"/>
            <a:ext cx="312906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SimSun" panose="02010600030101010101" pitchFamily="2" charset="-122"/>
              </a:rPr>
              <a:t>G</a:t>
            </a:r>
            <a:endParaRPr lang="zh-CN" altLang="en-US" sz="1600" dirty="0">
              <a:latin typeface="SimSun" panose="02010600030101010101" pitchFamily="2" charset="-122"/>
            </a:endParaRPr>
          </a:p>
        </p:txBody>
      </p:sp>
      <p:sp>
        <p:nvSpPr>
          <p:cNvPr id="52255" name="TextBox 27"/>
          <p:cNvSpPr txBox="1"/>
          <p:nvPr/>
        </p:nvSpPr>
        <p:spPr>
          <a:xfrm>
            <a:off x="5058122" y="2997134"/>
            <a:ext cx="312906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f</a:t>
            </a:r>
            <a:endParaRPr lang="zh-CN" altLang="en-US" sz="1200" i="1" dirty="0">
              <a:latin typeface="SimSun" panose="02010600030101010101" pitchFamily="2" charset="-122"/>
            </a:endParaRPr>
          </a:p>
        </p:txBody>
      </p:sp>
      <p:sp>
        <p:nvSpPr>
          <p:cNvPr id="52256" name="TextBox 28"/>
          <p:cNvSpPr txBox="1"/>
          <p:nvPr/>
        </p:nvSpPr>
        <p:spPr>
          <a:xfrm>
            <a:off x="6507509" y="3225734"/>
            <a:ext cx="383438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F</a:t>
            </a:r>
            <a:r>
              <a:rPr lang="en-US" altLang="zh-CN" sz="1100" dirty="0">
                <a:latin typeface="SimSun" panose="02010600030101010101" pitchFamily="2" charset="-122"/>
              </a:rPr>
              <a:t>1</a:t>
            </a:r>
            <a:endParaRPr lang="zh-CN" altLang="en-US" sz="2000" dirty="0">
              <a:latin typeface="SimSun" panose="02010600030101010101" pitchFamily="2" charset="-122"/>
            </a:endParaRPr>
          </a:p>
        </p:txBody>
      </p:sp>
      <p:sp>
        <p:nvSpPr>
          <p:cNvPr id="52257" name="TextBox 29"/>
          <p:cNvSpPr txBox="1"/>
          <p:nvPr/>
        </p:nvSpPr>
        <p:spPr>
          <a:xfrm>
            <a:off x="6040784" y="2712971"/>
            <a:ext cx="466794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F</a:t>
            </a:r>
            <a:r>
              <a:rPr lang="zh-CN" altLang="en-US" sz="1200" dirty="0">
                <a:latin typeface="SimSun" panose="02010600030101010101" pitchFamily="2" charset="-122"/>
              </a:rPr>
              <a:t>支</a:t>
            </a:r>
            <a:endParaRPr lang="zh-CN" altLang="en-US" sz="2000" dirty="0">
              <a:latin typeface="SimSun" panose="02010600030101010101" pitchFamily="2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521551" y="963613"/>
            <a:ext cx="8189410" cy="120032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914378">
              <a:defRPr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如图甲所示，物体受到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r>
              <a:rPr lang="en-US" altLang="zh-CN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=10 N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的水平拉力的作用，在水平面上做匀速直线运动，则物体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受到的摩擦力大小为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____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___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________N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；如果在物体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上面再放一个物体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一起在水平拉力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r>
              <a:rPr lang="en-US" altLang="zh-CN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作用下做匀速直线运动，则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r>
              <a:rPr lang="en-US" altLang="zh-CN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____________F</a:t>
            </a:r>
            <a:r>
              <a:rPr lang="en-US" altLang="zh-CN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（选填“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&lt;”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、“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=”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 “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&gt;”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）。</a:t>
            </a:r>
          </a:p>
        </p:txBody>
      </p:sp>
      <p:pic>
        <p:nvPicPr>
          <p:cNvPr id="75811" name="Picture 6" descr="http://img.wmzyw.com/2019/12/wps67_00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425" y="2276476"/>
            <a:ext cx="1979613" cy="7397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2260" name="TextBox 54"/>
          <p:cNvSpPr txBox="1"/>
          <p:nvPr/>
        </p:nvSpPr>
        <p:spPr>
          <a:xfrm>
            <a:off x="5902673" y="3738496"/>
            <a:ext cx="620683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F</a:t>
            </a:r>
            <a:r>
              <a:rPr lang="zh-CN" altLang="en-US" sz="1200" dirty="0">
                <a:latin typeface="SimSun" panose="02010600030101010101" pitchFamily="2" charset="-122"/>
              </a:rPr>
              <a:t>支</a:t>
            </a:r>
            <a:r>
              <a:rPr lang="en-US" altLang="zh-CN" sz="1200" dirty="0">
                <a:latin typeface="SimSun" panose="02010600030101010101" pitchFamily="2" charset="-122"/>
              </a:rPr>
              <a:t>’</a:t>
            </a:r>
            <a:endParaRPr lang="zh-CN" altLang="en-US" sz="2000" dirty="0">
              <a:latin typeface="SimSun" panose="02010600030101010101" pitchFamily="2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5645497" y="4182997"/>
            <a:ext cx="584200" cy="404813"/>
          </a:xfrm>
          <a:prstGeom prst="rect">
            <a:avLst/>
          </a:prstGeom>
          <a:pattFill prst="dkDnDiag">
            <a:fgClr>
              <a:schemeClr val="bg1"/>
            </a:fgClr>
            <a:bgClr>
              <a:schemeClr val="bg1">
                <a:lumMod val="75000"/>
              </a:schemeClr>
            </a:bgClr>
          </a:patt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endParaRPr lang="zh-CN" altLang="en-US" sz="2800" b="1"/>
          </a:p>
        </p:txBody>
      </p:sp>
      <p:sp>
        <p:nvSpPr>
          <p:cNvPr id="73" name="椭圆 72"/>
          <p:cNvSpPr/>
          <p:nvPr/>
        </p:nvSpPr>
        <p:spPr>
          <a:xfrm>
            <a:off x="5940773" y="4368735"/>
            <a:ext cx="44450" cy="349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endParaRPr lang="zh-CN" altLang="en-US" sz="2800" b="1"/>
          </a:p>
        </p:txBody>
      </p:sp>
      <p:cxnSp>
        <p:nvCxnSpPr>
          <p:cNvPr id="74" name="直接箭头连接符 73"/>
          <p:cNvCxnSpPr/>
          <p:nvPr/>
        </p:nvCxnSpPr>
        <p:spPr>
          <a:xfrm>
            <a:off x="5951884" y="4403660"/>
            <a:ext cx="1588" cy="52863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箭头连接符 74"/>
          <p:cNvCxnSpPr/>
          <p:nvPr/>
        </p:nvCxnSpPr>
        <p:spPr>
          <a:xfrm flipH="1">
            <a:off x="5297834" y="4386197"/>
            <a:ext cx="661988" cy="17463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箭头连接符 75"/>
          <p:cNvCxnSpPr/>
          <p:nvPr/>
        </p:nvCxnSpPr>
        <p:spPr>
          <a:xfrm flipV="1">
            <a:off x="5951884" y="3840097"/>
            <a:ext cx="0" cy="563563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接箭头连接符 76"/>
          <p:cNvCxnSpPr/>
          <p:nvPr/>
        </p:nvCxnSpPr>
        <p:spPr>
          <a:xfrm flipV="1">
            <a:off x="5989984" y="4376672"/>
            <a:ext cx="674688" cy="952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267" name="TextBox 77"/>
          <p:cNvSpPr txBox="1"/>
          <p:nvPr/>
        </p:nvSpPr>
        <p:spPr>
          <a:xfrm>
            <a:off x="5942359" y="4678296"/>
            <a:ext cx="312906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G</a:t>
            </a:r>
            <a:endParaRPr lang="zh-CN" altLang="en-US" sz="1600" i="1" dirty="0">
              <a:latin typeface="SimSun" panose="02010600030101010101" pitchFamily="2" charset="-122"/>
            </a:endParaRPr>
          </a:p>
        </p:txBody>
      </p:sp>
      <p:sp>
        <p:nvSpPr>
          <p:cNvPr id="52268" name="TextBox 78"/>
          <p:cNvSpPr txBox="1"/>
          <p:nvPr/>
        </p:nvSpPr>
        <p:spPr>
          <a:xfrm>
            <a:off x="4912073" y="4219509"/>
            <a:ext cx="569387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f’</a:t>
            </a:r>
            <a:endParaRPr lang="zh-CN" altLang="en-US" sz="1200" i="1" dirty="0">
              <a:latin typeface="SimSun" panose="02010600030101010101" pitchFamily="2" charset="-122"/>
            </a:endParaRPr>
          </a:p>
        </p:txBody>
      </p:sp>
      <p:sp>
        <p:nvSpPr>
          <p:cNvPr id="52269" name="TextBox 79"/>
          <p:cNvSpPr txBox="1"/>
          <p:nvPr/>
        </p:nvSpPr>
        <p:spPr>
          <a:xfrm>
            <a:off x="6553547" y="4283009"/>
            <a:ext cx="383438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F</a:t>
            </a:r>
            <a:r>
              <a:rPr lang="en-US" altLang="zh-CN" sz="1100" dirty="0">
                <a:latin typeface="SimSun" panose="02010600030101010101" pitchFamily="2" charset="-122"/>
              </a:rPr>
              <a:t>2</a:t>
            </a:r>
            <a:endParaRPr lang="zh-CN" altLang="en-US" sz="2000" dirty="0">
              <a:latin typeface="SimSun" panose="02010600030101010101" pitchFamily="2" charset="-122"/>
            </a:endParaRPr>
          </a:p>
        </p:txBody>
      </p:sp>
      <p:cxnSp>
        <p:nvCxnSpPr>
          <p:cNvPr id="69" name="直接箭头连接符 68"/>
          <p:cNvCxnSpPr/>
          <p:nvPr/>
        </p:nvCxnSpPr>
        <p:spPr>
          <a:xfrm>
            <a:off x="5967759" y="4413185"/>
            <a:ext cx="0" cy="33972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椭圆 69"/>
          <p:cNvSpPr/>
          <p:nvPr/>
        </p:nvSpPr>
        <p:spPr>
          <a:xfrm>
            <a:off x="5940772" y="4379846"/>
            <a:ext cx="46038" cy="3333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endParaRPr lang="zh-CN" altLang="en-US" sz="2800" b="1"/>
          </a:p>
        </p:txBody>
      </p:sp>
      <p:sp>
        <p:nvSpPr>
          <p:cNvPr id="52272" name="TextBox 70"/>
          <p:cNvSpPr txBox="1"/>
          <p:nvPr/>
        </p:nvSpPr>
        <p:spPr>
          <a:xfrm>
            <a:off x="6078885" y="4473509"/>
            <a:ext cx="492443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F</a:t>
            </a:r>
            <a:r>
              <a:rPr lang="zh-CN" altLang="en-US" sz="1400" dirty="0">
                <a:latin typeface="SimSun" panose="02010600030101010101" pitchFamily="2" charset="-122"/>
              </a:rPr>
              <a:t>压</a:t>
            </a:r>
            <a:endParaRPr lang="zh-CN" altLang="en-US" sz="2000" dirty="0">
              <a:latin typeface="SimSun" panose="02010600030101010101" pitchFamily="2" charset="-122"/>
            </a:endParaRPr>
          </a:p>
        </p:txBody>
      </p:sp>
      <p:sp>
        <p:nvSpPr>
          <p:cNvPr id="89" name="左大括号 88"/>
          <p:cNvSpPr/>
          <p:nvPr/>
        </p:nvSpPr>
        <p:spPr>
          <a:xfrm>
            <a:off x="7263160" y="2860610"/>
            <a:ext cx="263525" cy="841375"/>
          </a:xfrm>
          <a:prstGeom prst="leftBrac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914378">
              <a:defRPr/>
            </a:pPr>
            <a:endParaRPr lang="zh-CN" altLang="en-US" sz="2800" b="1"/>
          </a:p>
        </p:txBody>
      </p:sp>
      <p:sp>
        <p:nvSpPr>
          <p:cNvPr id="52276" name="TextBox 89"/>
          <p:cNvSpPr txBox="1"/>
          <p:nvPr/>
        </p:nvSpPr>
        <p:spPr>
          <a:xfrm>
            <a:off x="7442547" y="2793935"/>
            <a:ext cx="1295400" cy="40011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f</a:t>
            </a:r>
            <a:r>
              <a:rPr lang="en-US" altLang="zh-CN" sz="2000" dirty="0">
                <a:latin typeface="SimSun" panose="02010600030101010101" pitchFamily="2" charset="-122"/>
              </a:rPr>
              <a:t>=</a:t>
            </a:r>
            <a:r>
              <a:rPr lang="en-US" altLang="zh-CN" sz="2000" i="1" dirty="0">
                <a:latin typeface="SimSun" panose="02010600030101010101" pitchFamily="2" charset="-122"/>
              </a:rPr>
              <a:t>F</a:t>
            </a:r>
            <a:r>
              <a:rPr lang="en-US" altLang="zh-CN" sz="1100" dirty="0">
                <a:latin typeface="SimSun" panose="02010600030101010101" pitchFamily="2" charset="-122"/>
              </a:rPr>
              <a:t>1</a:t>
            </a:r>
            <a:r>
              <a:rPr lang="en-US" altLang="zh-CN" sz="2000" dirty="0">
                <a:latin typeface="SimSun" panose="02010600030101010101" pitchFamily="2" charset="-122"/>
              </a:rPr>
              <a:t>=10N</a:t>
            </a:r>
            <a:endParaRPr lang="zh-CN" altLang="en-US" sz="1200" dirty="0">
              <a:latin typeface="SimSun" panose="02010600030101010101" pitchFamily="2" charset="-122"/>
            </a:endParaRPr>
          </a:p>
        </p:txBody>
      </p:sp>
      <p:sp>
        <p:nvSpPr>
          <p:cNvPr id="52277" name="TextBox 90"/>
          <p:cNvSpPr txBox="1"/>
          <p:nvPr/>
        </p:nvSpPr>
        <p:spPr>
          <a:xfrm>
            <a:off x="7488585" y="3371784"/>
            <a:ext cx="710451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F</a:t>
            </a:r>
            <a:r>
              <a:rPr lang="zh-CN" altLang="en-US" sz="1200" dirty="0">
                <a:latin typeface="SimSun" panose="02010600030101010101" pitchFamily="2" charset="-122"/>
              </a:rPr>
              <a:t>支</a:t>
            </a:r>
            <a:r>
              <a:rPr lang="en-US" altLang="zh-CN" dirty="0">
                <a:latin typeface="SimSun" panose="02010600030101010101" pitchFamily="2" charset="-122"/>
              </a:rPr>
              <a:t>=</a:t>
            </a:r>
            <a:r>
              <a:rPr lang="en-US" altLang="zh-CN" sz="2000" i="1" dirty="0">
                <a:latin typeface="SimSun" panose="02010600030101010101" pitchFamily="2" charset="-122"/>
              </a:rPr>
              <a:t>G</a:t>
            </a:r>
            <a:endParaRPr lang="zh-CN" altLang="en-US" sz="1600" i="1" dirty="0">
              <a:latin typeface="SimSun" panose="02010600030101010101" pitchFamily="2" charset="-122"/>
            </a:endParaRPr>
          </a:p>
        </p:txBody>
      </p:sp>
      <p:sp>
        <p:nvSpPr>
          <p:cNvPr id="92" name="左大括号 91"/>
          <p:cNvSpPr/>
          <p:nvPr/>
        </p:nvSpPr>
        <p:spPr>
          <a:xfrm>
            <a:off x="7250460" y="3917884"/>
            <a:ext cx="263525" cy="839788"/>
          </a:xfrm>
          <a:prstGeom prst="leftBrac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914378">
              <a:defRPr/>
            </a:pPr>
            <a:endParaRPr lang="zh-CN" altLang="en-US" sz="2800" b="1"/>
          </a:p>
        </p:txBody>
      </p:sp>
      <p:sp>
        <p:nvSpPr>
          <p:cNvPr id="52279" name="TextBox 92"/>
          <p:cNvSpPr txBox="1"/>
          <p:nvPr/>
        </p:nvSpPr>
        <p:spPr>
          <a:xfrm>
            <a:off x="7429847" y="3844859"/>
            <a:ext cx="1103312" cy="40011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f’</a:t>
            </a:r>
            <a:r>
              <a:rPr lang="en-US" altLang="zh-CN" sz="2000" dirty="0">
                <a:latin typeface="SimSun" panose="02010600030101010101" pitchFamily="2" charset="-122"/>
              </a:rPr>
              <a:t>=</a:t>
            </a:r>
            <a:r>
              <a:rPr lang="en-US" altLang="zh-CN" sz="2000" i="1" dirty="0">
                <a:latin typeface="SimSun" panose="02010600030101010101" pitchFamily="2" charset="-122"/>
              </a:rPr>
              <a:t>F</a:t>
            </a:r>
            <a:r>
              <a:rPr lang="en-US" altLang="zh-CN" sz="1100" dirty="0">
                <a:latin typeface="SimSun" panose="02010600030101010101" pitchFamily="2" charset="-122"/>
              </a:rPr>
              <a:t>2</a:t>
            </a:r>
            <a:endParaRPr lang="zh-CN" altLang="en-US" sz="1200" dirty="0">
              <a:latin typeface="SimSun" panose="02010600030101010101" pitchFamily="2" charset="-122"/>
            </a:endParaRPr>
          </a:p>
        </p:txBody>
      </p:sp>
      <p:sp>
        <p:nvSpPr>
          <p:cNvPr id="52280" name="TextBox 93"/>
          <p:cNvSpPr txBox="1"/>
          <p:nvPr/>
        </p:nvSpPr>
        <p:spPr>
          <a:xfrm>
            <a:off x="7475885" y="4457634"/>
            <a:ext cx="1274708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F</a:t>
            </a:r>
            <a:r>
              <a:rPr lang="zh-CN" altLang="en-US" sz="1200" dirty="0">
                <a:latin typeface="SimSun" panose="02010600030101010101" pitchFamily="2" charset="-122"/>
              </a:rPr>
              <a:t>支</a:t>
            </a:r>
            <a:r>
              <a:rPr lang="en-US" altLang="zh-CN" sz="1200" dirty="0">
                <a:latin typeface="SimSun" panose="02010600030101010101" pitchFamily="2" charset="-122"/>
              </a:rPr>
              <a:t>’</a:t>
            </a:r>
            <a:r>
              <a:rPr lang="en-US" altLang="zh-CN" dirty="0">
                <a:latin typeface="SimSun" panose="02010600030101010101" pitchFamily="2" charset="-122"/>
              </a:rPr>
              <a:t>=</a:t>
            </a:r>
            <a:r>
              <a:rPr lang="en-US" altLang="zh-CN" sz="2000" i="1" dirty="0">
                <a:latin typeface="SimSun" panose="02010600030101010101" pitchFamily="2" charset="-122"/>
              </a:rPr>
              <a:t>G</a:t>
            </a:r>
            <a:r>
              <a:rPr lang="en-US" altLang="zh-CN" sz="2000" dirty="0">
                <a:latin typeface="SimSun" panose="02010600030101010101" pitchFamily="2" charset="-122"/>
              </a:rPr>
              <a:t>+</a:t>
            </a:r>
            <a:r>
              <a:rPr lang="en-US" altLang="zh-CN" sz="2000" i="1" dirty="0">
                <a:latin typeface="SimSun" panose="02010600030101010101" pitchFamily="2" charset="-122"/>
              </a:rPr>
              <a:t>F</a:t>
            </a:r>
            <a:r>
              <a:rPr lang="zh-CN" altLang="en-US" sz="1200" dirty="0">
                <a:latin typeface="SimSun" panose="02010600030101010101" pitchFamily="2" charset="-122"/>
              </a:rPr>
              <a:t>压</a:t>
            </a:r>
            <a:endParaRPr lang="zh-CN" altLang="en-US" sz="2000" dirty="0">
              <a:latin typeface="SimSun" panose="02010600030101010101" pitchFamily="2" charset="-122"/>
            </a:endParaRPr>
          </a:p>
        </p:txBody>
      </p:sp>
      <p:graphicFrame>
        <p:nvGraphicFramePr>
          <p:cNvPr id="135169" name="表格 1351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987739"/>
              </p:ext>
            </p:extLst>
          </p:nvPr>
        </p:nvGraphicFramePr>
        <p:xfrm>
          <a:off x="2411760" y="5022784"/>
          <a:ext cx="6299200" cy="113907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473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5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62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097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3907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400" dirty="0"/>
                    </a:p>
                  </a:txBody>
                  <a:tcPr marL="91418" marR="91418" marT="34284" marB="34284"/>
                </a:tc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 marL="91418" marR="91418" marT="34284" marB="34284"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整体法</a:t>
                      </a:r>
                    </a:p>
                  </a:txBody>
                  <a:tcPr marL="91418" marR="91418" marT="34284" marB="34284"/>
                </a:tc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 marL="91418" marR="91418" marT="34284" marB="3428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1" name="矩形 100"/>
          <p:cNvSpPr/>
          <p:nvPr/>
        </p:nvSpPr>
        <p:spPr>
          <a:xfrm>
            <a:off x="5662960" y="5330760"/>
            <a:ext cx="585788" cy="404813"/>
          </a:xfrm>
          <a:prstGeom prst="rect">
            <a:avLst/>
          </a:prstGeom>
          <a:pattFill prst="dkDnDiag">
            <a:fgClr>
              <a:schemeClr val="bg1"/>
            </a:fgClr>
            <a:bgClr>
              <a:schemeClr val="bg1">
                <a:lumMod val="75000"/>
              </a:schemeClr>
            </a:bgClr>
          </a:patt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endParaRPr lang="zh-CN" altLang="en-US" sz="2800" b="1"/>
          </a:p>
        </p:txBody>
      </p:sp>
      <p:sp>
        <p:nvSpPr>
          <p:cNvPr id="102" name="椭圆 101"/>
          <p:cNvSpPr/>
          <p:nvPr/>
        </p:nvSpPr>
        <p:spPr>
          <a:xfrm>
            <a:off x="5958234" y="5516497"/>
            <a:ext cx="46038" cy="3333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endParaRPr lang="zh-CN" altLang="en-US" sz="2800" b="1"/>
          </a:p>
        </p:txBody>
      </p:sp>
      <p:cxnSp>
        <p:nvCxnSpPr>
          <p:cNvPr id="103" name="直接箭头连接符 102"/>
          <p:cNvCxnSpPr/>
          <p:nvPr/>
        </p:nvCxnSpPr>
        <p:spPr>
          <a:xfrm>
            <a:off x="5969348" y="5549835"/>
            <a:ext cx="3175" cy="53022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直接箭头连接符 103"/>
          <p:cNvCxnSpPr/>
          <p:nvPr/>
        </p:nvCxnSpPr>
        <p:spPr>
          <a:xfrm flipH="1">
            <a:off x="5316884" y="5533960"/>
            <a:ext cx="661988" cy="1587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直接箭头连接符 105"/>
          <p:cNvCxnSpPr/>
          <p:nvPr/>
        </p:nvCxnSpPr>
        <p:spPr>
          <a:xfrm flipV="1">
            <a:off x="6007447" y="5524434"/>
            <a:ext cx="674688" cy="952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298" name="TextBox 106"/>
          <p:cNvSpPr txBox="1"/>
          <p:nvPr/>
        </p:nvSpPr>
        <p:spPr>
          <a:xfrm>
            <a:off x="5858223" y="5892734"/>
            <a:ext cx="736099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G</a:t>
            </a:r>
            <a:r>
              <a:rPr lang="en-US" altLang="zh-CN" sz="1400" dirty="0">
                <a:latin typeface="SimSun" panose="02010600030101010101" pitchFamily="2" charset="-122"/>
              </a:rPr>
              <a:t>A</a:t>
            </a:r>
            <a:r>
              <a:rPr lang="en-US" altLang="zh-CN" sz="2000" dirty="0">
                <a:latin typeface="SimSun" panose="02010600030101010101" pitchFamily="2" charset="-122"/>
              </a:rPr>
              <a:t>+</a:t>
            </a:r>
            <a:r>
              <a:rPr lang="en-US" altLang="zh-CN" sz="2000" i="1" dirty="0">
                <a:latin typeface="SimSun" panose="02010600030101010101" pitchFamily="2" charset="-122"/>
              </a:rPr>
              <a:t>G</a:t>
            </a:r>
            <a:r>
              <a:rPr lang="en-US" altLang="zh-CN" sz="1200" dirty="0">
                <a:latin typeface="SimSun" panose="02010600030101010101" pitchFamily="2" charset="-122"/>
              </a:rPr>
              <a:t>B</a:t>
            </a:r>
            <a:endParaRPr lang="zh-CN" altLang="en-US" sz="2000" dirty="0">
              <a:latin typeface="SimSun" panose="02010600030101010101" pitchFamily="2" charset="-122"/>
            </a:endParaRPr>
          </a:p>
        </p:txBody>
      </p:sp>
      <p:sp>
        <p:nvSpPr>
          <p:cNvPr id="52299" name="TextBox 107"/>
          <p:cNvSpPr txBox="1"/>
          <p:nvPr/>
        </p:nvSpPr>
        <p:spPr>
          <a:xfrm>
            <a:off x="5162898" y="5241859"/>
            <a:ext cx="569387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f’</a:t>
            </a:r>
            <a:endParaRPr lang="zh-CN" altLang="en-US" sz="1200" i="1" dirty="0">
              <a:latin typeface="SimSun" panose="02010600030101010101" pitchFamily="2" charset="-122"/>
            </a:endParaRPr>
          </a:p>
        </p:txBody>
      </p:sp>
      <p:sp>
        <p:nvSpPr>
          <p:cNvPr id="52300" name="TextBox 108"/>
          <p:cNvSpPr txBox="1"/>
          <p:nvPr/>
        </p:nvSpPr>
        <p:spPr>
          <a:xfrm>
            <a:off x="6571009" y="5430771"/>
            <a:ext cx="383438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F</a:t>
            </a:r>
            <a:r>
              <a:rPr lang="en-US" altLang="zh-CN" sz="1100" dirty="0">
                <a:latin typeface="SimSun" panose="02010600030101010101" pitchFamily="2" charset="-122"/>
              </a:rPr>
              <a:t>2</a:t>
            </a:r>
            <a:endParaRPr lang="zh-CN" altLang="en-US" sz="2000" dirty="0">
              <a:latin typeface="SimSun" panose="02010600030101010101" pitchFamily="2" charset="-122"/>
            </a:endParaRPr>
          </a:p>
        </p:txBody>
      </p:sp>
      <p:sp>
        <p:nvSpPr>
          <p:cNvPr id="111" name="椭圆 110"/>
          <p:cNvSpPr/>
          <p:nvPr/>
        </p:nvSpPr>
        <p:spPr>
          <a:xfrm>
            <a:off x="5958234" y="5527610"/>
            <a:ext cx="46038" cy="3333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endParaRPr lang="zh-CN" altLang="en-US" sz="2800" b="1"/>
          </a:p>
        </p:txBody>
      </p:sp>
      <p:sp>
        <p:nvSpPr>
          <p:cNvPr id="113" name="左大括号 112"/>
          <p:cNvSpPr/>
          <p:nvPr/>
        </p:nvSpPr>
        <p:spPr>
          <a:xfrm>
            <a:off x="7267923" y="5132322"/>
            <a:ext cx="263525" cy="839788"/>
          </a:xfrm>
          <a:prstGeom prst="leftBrac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914378">
              <a:defRPr/>
            </a:pPr>
            <a:endParaRPr lang="zh-CN" altLang="en-US" sz="2800" b="1"/>
          </a:p>
        </p:txBody>
      </p:sp>
      <p:sp>
        <p:nvSpPr>
          <p:cNvPr id="52303" name="TextBox 113"/>
          <p:cNvSpPr txBox="1"/>
          <p:nvPr/>
        </p:nvSpPr>
        <p:spPr>
          <a:xfrm>
            <a:off x="7447310" y="5060885"/>
            <a:ext cx="1103313" cy="40011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f’</a:t>
            </a:r>
            <a:r>
              <a:rPr lang="en-US" altLang="zh-CN" sz="2000" dirty="0">
                <a:latin typeface="SimSun" panose="02010600030101010101" pitchFamily="2" charset="-122"/>
              </a:rPr>
              <a:t>=</a:t>
            </a:r>
            <a:r>
              <a:rPr lang="en-US" altLang="zh-CN" sz="2000" i="1" dirty="0">
                <a:latin typeface="SimSun" panose="02010600030101010101" pitchFamily="2" charset="-122"/>
              </a:rPr>
              <a:t>F</a:t>
            </a:r>
            <a:r>
              <a:rPr lang="en-US" altLang="zh-CN" sz="1100" dirty="0">
                <a:latin typeface="SimSun" panose="02010600030101010101" pitchFamily="2" charset="-122"/>
              </a:rPr>
              <a:t>2</a:t>
            </a:r>
            <a:endParaRPr lang="zh-CN" altLang="en-US" sz="1200" dirty="0">
              <a:latin typeface="SimSun" panose="02010600030101010101" pitchFamily="2" charset="-122"/>
            </a:endParaRPr>
          </a:p>
        </p:txBody>
      </p:sp>
      <p:sp>
        <p:nvSpPr>
          <p:cNvPr id="52304" name="TextBox 114"/>
          <p:cNvSpPr txBox="1"/>
          <p:nvPr/>
        </p:nvSpPr>
        <p:spPr>
          <a:xfrm>
            <a:off x="7493347" y="5672071"/>
            <a:ext cx="1287532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F</a:t>
            </a:r>
            <a:r>
              <a:rPr lang="zh-CN" altLang="en-US" sz="1200" dirty="0">
                <a:latin typeface="SimSun" panose="02010600030101010101" pitchFamily="2" charset="-122"/>
              </a:rPr>
              <a:t>支</a:t>
            </a:r>
            <a:r>
              <a:rPr lang="en-US" altLang="zh-CN" sz="1200" dirty="0">
                <a:latin typeface="SimSun" panose="02010600030101010101" pitchFamily="2" charset="-122"/>
              </a:rPr>
              <a:t>’</a:t>
            </a:r>
            <a:r>
              <a:rPr lang="en-US" altLang="zh-CN" dirty="0">
                <a:latin typeface="SimSun" panose="02010600030101010101" pitchFamily="2" charset="-122"/>
              </a:rPr>
              <a:t>=</a:t>
            </a:r>
            <a:r>
              <a:rPr lang="en-US" altLang="zh-CN" sz="2000" i="1" dirty="0">
                <a:latin typeface="SimSun" panose="02010600030101010101" pitchFamily="2" charset="-122"/>
              </a:rPr>
              <a:t>G</a:t>
            </a:r>
            <a:r>
              <a:rPr lang="en-US" altLang="zh-CN" sz="1400" dirty="0">
                <a:latin typeface="SimSun" panose="02010600030101010101" pitchFamily="2" charset="-122"/>
              </a:rPr>
              <a:t>A</a:t>
            </a:r>
            <a:r>
              <a:rPr lang="en-US" altLang="zh-CN" sz="2000" dirty="0">
                <a:latin typeface="SimSun" panose="02010600030101010101" pitchFamily="2" charset="-122"/>
              </a:rPr>
              <a:t>+</a:t>
            </a:r>
            <a:r>
              <a:rPr lang="en-US" altLang="zh-CN" sz="2000" i="1" dirty="0">
                <a:latin typeface="SimSun" panose="02010600030101010101" pitchFamily="2" charset="-122"/>
              </a:rPr>
              <a:t>G</a:t>
            </a:r>
            <a:r>
              <a:rPr lang="en-US" altLang="zh-CN" sz="1200" dirty="0">
                <a:latin typeface="SimSun" panose="02010600030101010101" pitchFamily="2" charset="-122"/>
              </a:rPr>
              <a:t>B</a:t>
            </a:r>
            <a:endParaRPr lang="zh-CN" altLang="en-US" sz="2000" dirty="0">
              <a:latin typeface="SimSun" panose="02010600030101010101" pitchFamily="2" charset="-122"/>
            </a:endParaRPr>
          </a:p>
        </p:txBody>
      </p:sp>
      <p:sp>
        <p:nvSpPr>
          <p:cNvPr id="116" name="矩形 115"/>
          <p:cNvSpPr/>
          <p:nvPr/>
        </p:nvSpPr>
        <p:spPr>
          <a:xfrm>
            <a:off x="5804248" y="5118034"/>
            <a:ext cx="292100" cy="203200"/>
          </a:xfrm>
          <a:prstGeom prst="rect">
            <a:avLst/>
          </a:prstGeom>
          <a:pattFill prst="dkDnDiag">
            <a:fgClr>
              <a:schemeClr val="bg1"/>
            </a:fgClr>
            <a:bgClr>
              <a:schemeClr val="bg1">
                <a:lumMod val="75000"/>
              </a:schemeClr>
            </a:bgClr>
          </a:patt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endParaRPr lang="zh-CN" altLang="en-US" sz="2800" b="1"/>
          </a:p>
        </p:txBody>
      </p:sp>
      <p:cxnSp>
        <p:nvCxnSpPr>
          <p:cNvPr id="105" name="直接箭头连接符 104"/>
          <p:cNvCxnSpPr/>
          <p:nvPr/>
        </p:nvCxnSpPr>
        <p:spPr>
          <a:xfrm flipV="1">
            <a:off x="5969347" y="4987860"/>
            <a:ext cx="0" cy="56197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307" name="矩形 135170"/>
          <p:cNvSpPr/>
          <p:nvPr/>
        </p:nvSpPr>
        <p:spPr>
          <a:xfrm>
            <a:off x="6050310" y="5022784"/>
            <a:ext cx="620683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F</a:t>
            </a:r>
            <a:r>
              <a:rPr lang="zh-CN" altLang="en-US" sz="1200" dirty="0">
                <a:latin typeface="SimSun" panose="02010600030101010101" pitchFamily="2" charset="-122"/>
              </a:rPr>
              <a:t>支</a:t>
            </a:r>
            <a:r>
              <a:rPr lang="en-US" altLang="zh-CN" sz="1200" dirty="0">
                <a:latin typeface="SimSun" panose="02010600030101010101" pitchFamily="2" charset="-122"/>
              </a:rPr>
              <a:t>’</a:t>
            </a:r>
            <a:endParaRPr lang="zh-CN" altLang="en-US" sz="1200" dirty="0">
              <a:latin typeface="SimSun" panose="02010600030101010101" pitchFamily="2" charset="-122"/>
            </a:endParaRPr>
          </a:p>
        </p:txBody>
      </p:sp>
      <p:sp>
        <p:nvSpPr>
          <p:cNvPr id="47188" name="矩形 2"/>
          <p:cNvSpPr/>
          <p:nvPr/>
        </p:nvSpPr>
        <p:spPr>
          <a:xfrm>
            <a:off x="2644144" y="2810623"/>
            <a:ext cx="646331" cy="92333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匀速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直线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运动</a:t>
            </a:r>
          </a:p>
        </p:txBody>
      </p:sp>
      <p:sp>
        <p:nvSpPr>
          <p:cNvPr id="47189" name="矩形 3"/>
          <p:cNvSpPr/>
          <p:nvPr/>
        </p:nvSpPr>
        <p:spPr>
          <a:xfrm>
            <a:off x="3757960" y="3087622"/>
            <a:ext cx="1107996" cy="36933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平衡状态</a:t>
            </a:r>
          </a:p>
        </p:txBody>
      </p:sp>
      <p:sp>
        <p:nvSpPr>
          <p:cNvPr id="56" name="矩形 55"/>
          <p:cNvSpPr/>
          <p:nvPr/>
        </p:nvSpPr>
        <p:spPr>
          <a:xfrm>
            <a:off x="2662585" y="3894071"/>
            <a:ext cx="646331" cy="92333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000000"/>
                </a:solidFill>
                <a:latin typeface="Calibri" panose="020F0502020204030204" pitchFamily="34" charset="0"/>
              </a:rPr>
              <a:t>匀速</a:t>
            </a:r>
            <a:endParaRPr lang="en-US" altLang="zh-CN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zh-CN" altLang="en-US" b="1" dirty="0">
                <a:solidFill>
                  <a:srgbClr val="000000"/>
                </a:solidFill>
                <a:latin typeface="Calibri" panose="020F0502020204030204" pitchFamily="34" charset="0"/>
              </a:rPr>
              <a:t>直线</a:t>
            </a:r>
            <a:endParaRPr lang="en-US" altLang="zh-CN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zh-CN" altLang="en-US" b="1" dirty="0">
                <a:solidFill>
                  <a:srgbClr val="000000"/>
                </a:solidFill>
                <a:latin typeface="Calibri" panose="020F0502020204030204" pitchFamily="34" charset="0"/>
              </a:rPr>
              <a:t>运动</a:t>
            </a:r>
          </a:p>
        </p:txBody>
      </p:sp>
      <p:sp>
        <p:nvSpPr>
          <p:cNvPr id="58" name="矩形 57"/>
          <p:cNvSpPr/>
          <p:nvPr/>
        </p:nvSpPr>
        <p:spPr>
          <a:xfrm>
            <a:off x="3757960" y="4035360"/>
            <a:ext cx="1107996" cy="36933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平衡状态</a:t>
            </a:r>
          </a:p>
        </p:txBody>
      </p:sp>
      <p:sp>
        <p:nvSpPr>
          <p:cNvPr id="60" name="圆角矩形 59"/>
          <p:cNvSpPr/>
          <p:nvPr/>
        </p:nvSpPr>
        <p:spPr bwMode="auto">
          <a:xfrm>
            <a:off x="142742" y="3505194"/>
            <a:ext cx="2227782" cy="273685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just" defTabSz="914378">
              <a:defRPr/>
            </a:pPr>
            <a:r>
              <a:rPr lang="zh-CN" altLang="en-US" sz="2000" b="1" dirty="0">
                <a:solidFill>
                  <a:srgbClr val="4A7EBB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分析：根据平衡状态，用整体法或隔离法进行受力分析，列出表达式，判断力的大小关系</a:t>
            </a:r>
            <a:endParaRPr lang="en-US" altLang="zh-CN" sz="2000" b="1" dirty="0">
              <a:solidFill>
                <a:srgbClr val="4A7EBB"/>
              </a:solidFill>
              <a:latin typeface="FangSong" panose="02010609060101010101" pitchFamily="49" charset="-122"/>
              <a:ea typeface="FangSong" panose="02010609060101010101" pitchFamily="49" charset="-122"/>
            </a:endParaRPr>
          </a:p>
        </p:txBody>
      </p:sp>
      <p:sp>
        <p:nvSpPr>
          <p:cNvPr id="59" name="Text Box 24">
            <a:extLst>
              <a:ext uri="{FF2B5EF4-FFF2-40B4-BE49-F238E27FC236}">
                <a16:creationId xmlns:a16="http://schemas.microsoft.com/office/drawing/2014/main" id="{582896B5-ECD1-4A95-B725-1F915B3CE6AA}"/>
              </a:ext>
            </a:extLst>
          </p:cNvPr>
          <p:cNvSpPr txBox="1"/>
          <p:nvPr/>
        </p:nvSpPr>
        <p:spPr>
          <a:xfrm>
            <a:off x="358716" y="343913"/>
            <a:ext cx="3684022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</a:t>
            </a:r>
            <a:r>
              <a:rPr lang="en-US" altLang="zh-CN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力与运动的关系</a:t>
            </a:r>
          </a:p>
        </p:txBody>
      </p:sp>
      <p:pic>
        <p:nvPicPr>
          <p:cNvPr id="61" name="Picture 9" descr="E:\李燃\教师教学用书\2012人教教师用书项目\ppt\物理\图标.png">
            <a:extLst>
              <a:ext uri="{FF2B5EF4-FFF2-40B4-BE49-F238E27FC236}">
                <a16:creationId xmlns:a16="http://schemas.microsoft.com/office/drawing/2014/main" id="{91476A22-247C-474A-86EF-5D48F566F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142875"/>
            <a:ext cx="882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圆角矩形 4">
            <a:extLst>
              <a:ext uri="{FF2B5EF4-FFF2-40B4-BE49-F238E27FC236}">
                <a16:creationId xmlns:a16="http://schemas.microsoft.com/office/drawing/2014/main" id="{31392042-53E4-4867-AB31-6AC1420659C2}"/>
              </a:ext>
            </a:extLst>
          </p:cNvPr>
          <p:cNvSpPr/>
          <p:nvPr/>
        </p:nvSpPr>
        <p:spPr>
          <a:xfrm>
            <a:off x="7423845" y="995117"/>
            <a:ext cx="478525" cy="309908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endParaRPr lang="zh-CN" altLang="en-US" sz="2800" b="1"/>
          </a:p>
        </p:txBody>
      </p:sp>
      <p:sp>
        <p:nvSpPr>
          <p:cNvPr id="63" name="圆角矩形 4">
            <a:extLst>
              <a:ext uri="{FF2B5EF4-FFF2-40B4-BE49-F238E27FC236}">
                <a16:creationId xmlns:a16="http://schemas.microsoft.com/office/drawing/2014/main" id="{92D6A900-9958-463A-A01E-B34F1FD17A88}"/>
              </a:ext>
            </a:extLst>
          </p:cNvPr>
          <p:cNvSpPr/>
          <p:nvPr/>
        </p:nvSpPr>
        <p:spPr>
          <a:xfrm>
            <a:off x="2205038" y="1531237"/>
            <a:ext cx="457547" cy="304445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endParaRPr lang="zh-CN" altLang="en-US" sz="2800" b="1"/>
          </a:p>
        </p:txBody>
      </p:sp>
      <p:sp>
        <p:nvSpPr>
          <p:cNvPr id="64" name="圆角矩形 4">
            <a:extLst>
              <a:ext uri="{FF2B5EF4-FFF2-40B4-BE49-F238E27FC236}">
                <a16:creationId xmlns:a16="http://schemas.microsoft.com/office/drawing/2014/main" id="{86CBF49F-6064-42A5-823F-22CAEBE7AD21}"/>
              </a:ext>
            </a:extLst>
          </p:cNvPr>
          <p:cNvSpPr/>
          <p:nvPr/>
        </p:nvSpPr>
        <p:spPr>
          <a:xfrm>
            <a:off x="4921495" y="1563777"/>
            <a:ext cx="936728" cy="304445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endParaRPr lang="zh-CN" altLang="en-US" sz="2800" b="1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6FC7B69-C0F7-42DB-AC66-A3C5B0A110FA}"/>
              </a:ext>
            </a:extLst>
          </p:cNvPr>
          <p:cNvSpPr txBox="1"/>
          <p:nvPr/>
        </p:nvSpPr>
        <p:spPr>
          <a:xfrm>
            <a:off x="5956857" y="408968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A</a:t>
            </a:r>
            <a:endParaRPr lang="zh-CN" altLang="en-US" dirty="0"/>
          </a:p>
        </p:txBody>
      </p:sp>
      <p:sp>
        <p:nvSpPr>
          <p:cNvPr id="65" name="矩形 3">
            <a:extLst>
              <a:ext uri="{FF2B5EF4-FFF2-40B4-BE49-F238E27FC236}">
                <a16:creationId xmlns:a16="http://schemas.microsoft.com/office/drawing/2014/main" id="{16083806-5D78-48AD-A29C-80C3154DDF6C}"/>
              </a:ext>
            </a:extLst>
          </p:cNvPr>
          <p:cNvSpPr/>
          <p:nvPr/>
        </p:nvSpPr>
        <p:spPr>
          <a:xfrm>
            <a:off x="4467525" y="1208796"/>
            <a:ext cx="453970" cy="36933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endParaRPr lang="zh-CN" altLang="en-US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ADF41368-E1A4-4D67-ACD0-975E68816A6E}"/>
              </a:ext>
            </a:extLst>
          </p:cNvPr>
          <p:cNvSpPr/>
          <p:nvPr/>
        </p:nvSpPr>
        <p:spPr>
          <a:xfrm>
            <a:off x="7348591" y="1529338"/>
            <a:ext cx="356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&gt;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5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5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7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7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2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52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52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52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52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52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52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8" dur="500"/>
                                        <p:tgtEl>
                                          <p:spTgt spid="52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6" dur="500"/>
                                        <p:tgtEl>
                                          <p:spTgt spid="52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4" dur="500"/>
                                        <p:tgtEl>
                                          <p:spTgt spid="52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6" dur="500"/>
                                        <p:tgtEl>
                                          <p:spTgt spid="5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7" dur="500"/>
                                        <p:tgtEl>
                                          <p:spTgt spid="5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5" dur="500"/>
                                        <p:tgtEl>
                                          <p:spTgt spid="52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3" dur="500"/>
                                        <p:tgtEl>
                                          <p:spTgt spid="5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8" dur="500"/>
                                        <p:tgtEl>
                                          <p:spTgt spid="52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6" dur="500"/>
                                        <p:tgtEl>
                                          <p:spTgt spid="5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10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9" dur="10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52254" grpId="0"/>
      <p:bldP spid="52255" grpId="0"/>
      <p:bldP spid="52256" grpId="0"/>
      <p:bldP spid="52257" grpId="0"/>
      <p:bldP spid="52260" grpId="0"/>
      <p:bldP spid="72" grpId="0" animBg="1"/>
      <p:bldP spid="73" grpId="0" animBg="1"/>
      <p:bldP spid="52267" grpId="0"/>
      <p:bldP spid="52268" grpId="0"/>
      <p:bldP spid="52269" grpId="0"/>
      <p:bldP spid="70" grpId="0" animBg="1"/>
      <p:bldP spid="52272" grpId="0"/>
      <p:bldP spid="89" grpId="0" animBg="1"/>
      <p:bldP spid="52276" grpId="0"/>
      <p:bldP spid="52277" grpId="0"/>
      <p:bldP spid="92" grpId="0" animBg="1"/>
      <p:bldP spid="52279" grpId="0"/>
      <p:bldP spid="52280" grpId="0"/>
      <p:bldP spid="101" grpId="0" animBg="1"/>
      <p:bldP spid="102" grpId="0" animBg="1"/>
      <p:bldP spid="52298" grpId="0"/>
      <p:bldP spid="52299" grpId="0"/>
      <p:bldP spid="52300" grpId="0"/>
      <p:bldP spid="111" grpId="0" animBg="1"/>
      <p:bldP spid="113" grpId="0" animBg="1"/>
      <p:bldP spid="52303" grpId="0"/>
      <p:bldP spid="52304" grpId="0"/>
      <p:bldP spid="116" grpId="0" animBg="1"/>
      <p:bldP spid="52307" grpId="0"/>
      <p:bldP spid="47188" grpId="0"/>
      <p:bldP spid="47189" grpId="0"/>
      <p:bldP spid="56" grpId="0"/>
      <p:bldP spid="58" grpId="0"/>
      <p:bldP spid="60" grpId="0"/>
      <p:bldP spid="62" grpId="0" animBg="1"/>
      <p:bldP spid="63" grpId="0" animBg="1"/>
      <p:bldP spid="64" grpId="0" animBg="1"/>
      <p:bldP spid="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451551" y="594753"/>
            <a:ext cx="8348845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914378">
              <a:defRPr/>
            </a:pP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如图甲所示，放在水平地面上的物体，受到方向不变的水平拉力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的作用，其</a:t>
            </a:r>
            <a:r>
              <a:rPr lang="en-US" altLang="zh-CN" i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i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i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i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图象分别如乙、丙所示，当</a:t>
            </a:r>
            <a:r>
              <a:rPr lang="en-US" altLang="zh-CN" i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=3s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时，物体受到的摩擦力是</a:t>
            </a:r>
            <a:r>
              <a:rPr lang="en-US" altLang="zh-CN" u="sng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pic>
        <p:nvPicPr>
          <p:cNvPr id="12492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2087" y="1060698"/>
            <a:ext cx="6607771" cy="15864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769535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3366FF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24">
            <a:extLst>
              <a:ext uri="{FF2B5EF4-FFF2-40B4-BE49-F238E27FC236}">
                <a16:creationId xmlns:a16="http://schemas.microsoft.com/office/drawing/2014/main" id="{8F1506E8-D447-475A-BC05-09CC51464863}"/>
              </a:ext>
            </a:extLst>
          </p:cNvPr>
          <p:cNvSpPr txBox="1"/>
          <p:nvPr/>
        </p:nvSpPr>
        <p:spPr>
          <a:xfrm>
            <a:off x="235682" y="111535"/>
            <a:ext cx="2808782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</a:t>
            </a:r>
            <a:r>
              <a:rPr lang="en-US" altLang="zh-CN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力与运动的关系</a:t>
            </a: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4F0B7455-4058-4DBD-9EEE-93A181E186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976646"/>
              </p:ext>
            </p:extLst>
          </p:nvPr>
        </p:nvGraphicFramePr>
        <p:xfrm>
          <a:off x="312628" y="2722451"/>
          <a:ext cx="8551863" cy="39919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001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7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78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704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850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406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4650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/>
                        <a:t>时间</a:t>
                      </a:r>
                      <a:r>
                        <a:rPr lang="en-US" altLang="zh-CN" sz="1400" i="1" dirty="0"/>
                        <a:t>t</a:t>
                      </a:r>
                      <a:r>
                        <a:rPr lang="en-US" altLang="zh-CN" sz="1400" dirty="0"/>
                        <a:t>/s</a:t>
                      </a:r>
                      <a:endParaRPr lang="zh-CN" altLang="en-US" sz="1400" dirty="0"/>
                    </a:p>
                  </a:txBody>
                  <a:tcPr marL="91450" marR="91450" marT="34297" marB="3429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/>
                        <a:t>运动状态</a:t>
                      </a:r>
                    </a:p>
                  </a:txBody>
                  <a:tcPr marL="91450" marR="91450" marT="34297" marB="3429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/>
                        <a:t>是否平衡态</a:t>
                      </a:r>
                    </a:p>
                  </a:txBody>
                  <a:tcPr marL="91450" marR="91450" marT="34297" marB="3429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/>
                        <a:t>受力分析</a:t>
                      </a:r>
                    </a:p>
                  </a:txBody>
                  <a:tcPr marL="91450" marR="91450" marT="34297" marB="3429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/>
                        <a:t>受力表达式</a:t>
                      </a:r>
                    </a:p>
                  </a:txBody>
                  <a:tcPr marL="91450" marR="91450" marT="34297" marB="3429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/>
                        <a:t>结论</a:t>
                      </a:r>
                    </a:p>
                  </a:txBody>
                  <a:tcPr marL="91450" marR="91450" marT="34297" marB="3429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50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0-2s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1450" marR="91450" marT="34297" marB="34297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marL="91450" marR="91450" marT="34297" marB="34297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marL="91450" marR="91450" marT="34297" marB="34297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marL="91450" marR="91450" marT="34297" marB="34297"/>
                </a:tc>
                <a:tc>
                  <a:txBody>
                    <a:bodyPr/>
                    <a:lstStyle/>
                    <a:p>
                      <a:pPr algn="ctr" rt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 sz="2000" i="1" kern="120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91450" marR="91450" marT="34297" marB="34297" anchor="ctr"/>
                </a:tc>
                <a:tc>
                  <a:txBody>
                    <a:bodyPr/>
                    <a:lstStyle/>
                    <a:p>
                      <a:pPr algn="l"/>
                      <a:endParaRPr lang="zh-CN" altLang="en-US" sz="1400" dirty="0"/>
                    </a:p>
                  </a:txBody>
                  <a:tcPr marL="91450" marR="91450" marT="34297" marB="34297" anchor="ctr"/>
                </a:tc>
                <a:extLst>
                  <a:ext uri="{0D108BD9-81ED-4DB2-BD59-A6C34878D82A}">
                    <a16:rowId xmlns:a16="http://schemas.microsoft.com/office/drawing/2014/main" val="3313018151"/>
                  </a:ext>
                </a:extLst>
              </a:tr>
              <a:tr h="148871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2-4s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50" marR="91450" marT="34297" marB="34297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50" marR="91450" marT="34297" marB="34297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50" marR="91450" marT="34297" marB="34297" anchor="ctr"/>
                </a:tc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 marL="91450" marR="91450" marT="34297" marB="34297"/>
                </a:tc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 marL="91450" marR="91450" marT="34297" marB="34297"/>
                </a:tc>
                <a:tc rowSpan="2"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 marL="91450" marR="91450" marT="34297" marB="3429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159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4-6s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50" marR="91450" marT="34297" marB="34297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50" marR="91450" marT="34297" marB="34297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50" marR="91450" marT="34297" marB="34297" anchor="ctr"/>
                </a:tc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 marL="91450" marR="91450" marT="34297" marB="34297"/>
                </a:tc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 marL="91450" marR="91450" marT="34297" marB="34297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矩形 6">
            <a:extLst>
              <a:ext uri="{FF2B5EF4-FFF2-40B4-BE49-F238E27FC236}">
                <a16:creationId xmlns:a16="http://schemas.microsoft.com/office/drawing/2014/main" id="{DF99BE0D-93FE-48AF-A3D4-210A4857B800}"/>
              </a:ext>
            </a:extLst>
          </p:cNvPr>
          <p:cNvSpPr/>
          <p:nvPr/>
        </p:nvSpPr>
        <p:spPr>
          <a:xfrm>
            <a:off x="4688681" y="4375724"/>
            <a:ext cx="585788" cy="404813"/>
          </a:xfrm>
          <a:prstGeom prst="rect">
            <a:avLst/>
          </a:prstGeom>
          <a:pattFill prst="dkDnDiag">
            <a:fgClr>
              <a:schemeClr val="bg1"/>
            </a:fgClr>
            <a:bgClr>
              <a:schemeClr val="bg1">
                <a:lumMod val="75000"/>
              </a:schemeClr>
            </a:bgClr>
          </a:patt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endParaRPr lang="zh-CN" altLang="en-US" sz="2800" b="1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30B472ED-A6FC-44AE-ADFE-082222C39CE0}"/>
              </a:ext>
            </a:extLst>
          </p:cNvPr>
          <p:cNvSpPr/>
          <p:nvPr/>
        </p:nvSpPr>
        <p:spPr>
          <a:xfrm>
            <a:off x="4983955" y="4559874"/>
            <a:ext cx="46038" cy="349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endParaRPr lang="zh-CN" altLang="en-US" sz="2800" b="1"/>
          </a:p>
        </p:txBody>
      </p: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81675CD7-75EF-4066-89F0-C45D7D3521A2}"/>
              </a:ext>
            </a:extLst>
          </p:cNvPr>
          <p:cNvCxnSpPr/>
          <p:nvPr/>
        </p:nvCxnSpPr>
        <p:spPr>
          <a:xfrm>
            <a:off x="4995067" y="4594799"/>
            <a:ext cx="0" cy="64135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37D9B9E6-C235-42F1-970D-C35A6DC926B2}"/>
              </a:ext>
            </a:extLst>
          </p:cNvPr>
          <p:cNvCxnSpPr/>
          <p:nvPr/>
        </p:nvCxnSpPr>
        <p:spPr>
          <a:xfrm flipH="1">
            <a:off x="4023518" y="4574161"/>
            <a:ext cx="1006475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2523533A-8BE3-4A00-A250-82BF63B13BC5}"/>
              </a:ext>
            </a:extLst>
          </p:cNvPr>
          <p:cNvCxnSpPr/>
          <p:nvPr/>
        </p:nvCxnSpPr>
        <p:spPr>
          <a:xfrm flipV="1">
            <a:off x="4995067" y="3959799"/>
            <a:ext cx="0" cy="6350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08596F25-3621-4F03-801F-8C1BFD7DABAF}"/>
              </a:ext>
            </a:extLst>
          </p:cNvPr>
          <p:cNvCxnSpPr/>
          <p:nvPr/>
        </p:nvCxnSpPr>
        <p:spPr>
          <a:xfrm flipV="1">
            <a:off x="5033167" y="4569399"/>
            <a:ext cx="674688" cy="952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9">
            <a:extLst>
              <a:ext uri="{FF2B5EF4-FFF2-40B4-BE49-F238E27FC236}">
                <a16:creationId xmlns:a16="http://schemas.microsoft.com/office/drawing/2014/main" id="{E6B21901-E202-461B-8174-183ABDAF061F}"/>
              </a:ext>
            </a:extLst>
          </p:cNvPr>
          <p:cNvSpPr txBox="1"/>
          <p:nvPr/>
        </p:nvSpPr>
        <p:spPr>
          <a:xfrm>
            <a:off x="4958555" y="4945636"/>
            <a:ext cx="312906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G</a:t>
            </a:r>
            <a:endParaRPr lang="zh-CN" altLang="en-US" sz="1600" i="1" dirty="0">
              <a:latin typeface="SimSun" panose="02010600030101010101" pitchFamily="2" charset="-122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CDF6BD65-FD03-4C0B-9A84-65729B88DB66}"/>
              </a:ext>
            </a:extLst>
          </p:cNvPr>
          <p:cNvSpPr txBox="1"/>
          <p:nvPr/>
        </p:nvSpPr>
        <p:spPr>
          <a:xfrm>
            <a:off x="5607842" y="4309048"/>
            <a:ext cx="312906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f</a:t>
            </a:r>
            <a:endParaRPr lang="zh-CN" altLang="en-US" sz="1200" i="1" dirty="0">
              <a:latin typeface="SimSun" panose="02010600030101010101" pitchFamily="2" charset="-122"/>
            </a:endParaRP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AD85314A-A89E-4AB5-B226-B664FA1F4BC6}"/>
              </a:ext>
            </a:extLst>
          </p:cNvPr>
          <p:cNvSpPr txBox="1"/>
          <p:nvPr/>
        </p:nvSpPr>
        <p:spPr>
          <a:xfrm>
            <a:off x="5066505" y="3891536"/>
            <a:ext cx="466794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F</a:t>
            </a:r>
            <a:r>
              <a:rPr lang="zh-CN" altLang="en-US" sz="1200" dirty="0">
                <a:latin typeface="SimSun" panose="02010600030101010101" pitchFamily="2" charset="-122"/>
              </a:rPr>
              <a:t>支</a:t>
            </a:r>
            <a:endParaRPr lang="zh-CN" altLang="en-US" sz="2000" dirty="0">
              <a:latin typeface="SimSun" panose="02010600030101010101" pitchFamily="2" charset="-122"/>
            </a:endParaRP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EC36332C-6714-49D2-897B-354EE6816DCF}"/>
              </a:ext>
            </a:extLst>
          </p:cNvPr>
          <p:cNvSpPr txBox="1"/>
          <p:nvPr/>
        </p:nvSpPr>
        <p:spPr>
          <a:xfrm>
            <a:off x="3820318" y="4545587"/>
            <a:ext cx="684803" cy="64633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F</a:t>
            </a:r>
            <a:r>
              <a:rPr lang="en-US" altLang="zh-CN" sz="1100" dirty="0">
                <a:latin typeface="SimSun" panose="02010600030101010101" pitchFamily="2" charset="-122"/>
              </a:rPr>
              <a:t>2=</a:t>
            </a:r>
            <a:r>
              <a:rPr lang="en-US" altLang="zh-CN" dirty="0">
                <a:latin typeface="SimSun" panose="02010600030101010101" pitchFamily="2" charset="-122"/>
              </a:rPr>
              <a:t>7N</a:t>
            </a:r>
            <a:endParaRPr lang="zh-CN" altLang="en-US" sz="3600" dirty="0">
              <a:latin typeface="SimSun" panose="02010600030101010101" pitchFamily="2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132C607D-1AAC-4060-AD88-B59E663B9A3D}"/>
              </a:ext>
            </a:extLst>
          </p:cNvPr>
          <p:cNvSpPr/>
          <p:nvPr/>
        </p:nvSpPr>
        <p:spPr>
          <a:xfrm>
            <a:off x="4678340" y="5842034"/>
            <a:ext cx="585788" cy="404813"/>
          </a:xfrm>
          <a:prstGeom prst="rect">
            <a:avLst/>
          </a:prstGeom>
          <a:pattFill prst="dkDnDiag">
            <a:fgClr>
              <a:schemeClr val="bg1"/>
            </a:fgClr>
            <a:bgClr>
              <a:schemeClr val="bg1">
                <a:lumMod val="75000"/>
              </a:schemeClr>
            </a:bgClr>
          </a:patt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endParaRPr lang="zh-CN" altLang="en-US" sz="2800" b="1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31304570-2A7A-4206-86FE-7B289A5EA204}"/>
              </a:ext>
            </a:extLst>
          </p:cNvPr>
          <p:cNvSpPr/>
          <p:nvPr/>
        </p:nvSpPr>
        <p:spPr>
          <a:xfrm>
            <a:off x="4973615" y="6027772"/>
            <a:ext cx="44450" cy="3333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endParaRPr lang="zh-CN" altLang="en-US" sz="2800" b="1"/>
          </a:p>
        </p:txBody>
      </p: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C9E634A3-48D1-43D2-B296-1DA82ACFC06D}"/>
              </a:ext>
            </a:extLst>
          </p:cNvPr>
          <p:cNvCxnSpPr/>
          <p:nvPr/>
        </p:nvCxnSpPr>
        <p:spPr>
          <a:xfrm>
            <a:off x="4984728" y="6061109"/>
            <a:ext cx="0" cy="639763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13A545E1-4376-47CD-B6B8-1D3EAA23C085}"/>
              </a:ext>
            </a:extLst>
          </p:cNvPr>
          <p:cNvCxnSpPr/>
          <p:nvPr/>
        </p:nvCxnSpPr>
        <p:spPr>
          <a:xfrm flipH="1">
            <a:off x="4241778" y="6045233"/>
            <a:ext cx="750888" cy="793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1D5961FF-B15F-4012-8C78-56B365A76D5F}"/>
              </a:ext>
            </a:extLst>
          </p:cNvPr>
          <p:cNvCxnSpPr/>
          <p:nvPr/>
        </p:nvCxnSpPr>
        <p:spPr>
          <a:xfrm flipV="1">
            <a:off x="4984728" y="5424521"/>
            <a:ext cx="0" cy="63658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0F2089FE-34C0-419F-A53B-CF7EEE0859D2}"/>
              </a:ext>
            </a:extLst>
          </p:cNvPr>
          <p:cNvCxnSpPr/>
          <p:nvPr/>
        </p:nvCxnSpPr>
        <p:spPr>
          <a:xfrm flipV="1">
            <a:off x="5022828" y="6027772"/>
            <a:ext cx="846138" cy="17463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41">
            <a:extLst>
              <a:ext uri="{FF2B5EF4-FFF2-40B4-BE49-F238E27FC236}">
                <a16:creationId xmlns:a16="http://schemas.microsoft.com/office/drawing/2014/main" id="{CB385AAE-35C0-4131-8188-DADFAAEC7743}"/>
              </a:ext>
            </a:extLst>
          </p:cNvPr>
          <p:cNvSpPr txBox="1"/>
          <p:nvPr/>
        </p:nvSpPr>
        <p:spPr>
          <a:xfrm>
            <a:off x="4948215" y="6486558"/>
            <a:ext cx="312906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G</a:t>
            </a:r>
            <a:endParaRPr lang="zh-CN" altLang="en-US" sz="1600" i="1" dirty="0">
              <a:latin typeface="SimSun" panose="02010600030101010101" pitchFamily="2" charset="-122"/>
            </a:endParaRPr>
          </a:p>
        </p:txBody>
      </p:sp>
      <p:sp>
        <p:nvSpPr>
          <p:cNvPr id="24" name="TextBox 42">
            <a:extLst>
              <a:ext uri="{FF2B5EF4-FFF2-40B4-BE49-F238E27FC236}">
                <a16:creationId xmlns:a16="http://schemas.microsoft.com/office/drawing/2014/main" id="{EC134FB3-71D9-4698-A902-A7EBF03CA7A4}"/>
              </a:ext>
            </a:extLst>
          </p:cNvPr>
          <p:cNvSpPr txBox="1"/>
          <p:nvPr/>
        </p:nvSpPr>
        <p:spPr>
          <a:xfrm>
            <a:off x="5533299" y="5644330"/>
            <a:ext cx="312906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f</a:t>
            </a:r>
            <a:endParaRPr lang="zh-CN" altLang="en-US" sz="1200" i="1" dirty="0">
              <a:latin typeface="SimSun" panose="02010600030101010101" pitchFamily="2" charset="-122"/>
            </a:endParaRPr>
          </a:p>
        </p:txBody>
      </p:sp>
      <p:sp>
        <p:nvSpPr>
          <p:cNvPr id="25" name="TextBox 43">
            <a:extLst>
              <a:ext uri="{FF2B5EF4-FFF2-40B4-BE49-F238E27FC236}">
                <a16:creationId xmlns:a16="http://schemas.microsoft.com/office/drawing/2014/main" id="{BB8AB7E1-55C0-487C-9D9A-16823EF50AAA}"/>
              </a:ext>
            </a:extLst>
          </p:cNvPr>
          <p:cNvSpPr txBox="1"/>
          <p:nvPr/>
        </p:nvSpPr>
        <p:spPr>
          <a:xfrm>
            <a:off x="3896518" y="5556824"/>
            <a:ext cx="684803" cy="64633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F</a:t>
            </a:r>
            <a:r>
              <a:rPr lang="en-US" altLang="zh-CN" sz="1100" dirty="0">
                <a:latin typeface="SimSun" panose="02010600030101010101" pitchFamily="2" charset="-122"/>
              </a:rPr>
              <a:t>3=</a:t>
            </a:r>
            <a:r>
              <a:rPr lang="en-US" altLang="zh-CN" dirty="0">
                <a:latin typeface="SimSun" panose="02010600030101010101" pitchFamily="2" charset="-122"/>
              </a:rPr>
              <a:t>5N</a:t>
            </a:r>
            <a:endParaRPr lang="zh-CN" altLang="en-US" sz="3600" dirty="0">
              <a:latin typeface="SimSun" panose="02010600030101010101" pitchFamily="2" charset="-122"/>
            </a:endParaRPr>
          </a:p>
        </p:txBody>
      </p:sp>
      <p:sp>
        <p:nvSpPr>
          <p:cNvPr id="26" name="TextBox 44">
            <a:extLst>
              <a:ext uri="{FF2B5EF4-FFF2-40B4-BE49-F238E27FC236}">
                <a16:creationId xmlns:a16="http://schemas.microsoft.com/office/drawing/2014/main" id="{646D2CE8-23CA-4017-9187-D778CBE3A803}"/>
              </a:ext>
            </a:extLst>
          </p:cNvPr>
          <p:cNvSpPr txBox="1"/>
          <p:nvPr/>
        </p:nvSpPr>
        <p:spPr>
          <a:xfrm>
            <a:off x="4948861" y="5374222"/>
            <a:ext cx="466794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F</a:t>
            </a:r>
            <a:r>
              <a:rPr lang="zh-CN" altLang="en-US" sz="1200" dirty="0">
                <a:latin typeface="SimSun" panose="02010600030101010101" pitchFamily="2" charset="-122"/>
              </a:rPr>
              <a:t>支</a:t>
            </a:r>
            <a:endParaRPr lang="zh-CN" altLang="en-US" sz="2000" dirty="0">
              <a:latin typeface="SimSun" panose="02010600030101010101" pitchFamily="2" charset="-122"/>
            </a:endParaRPr>
          </a:p>
        </p:txBody>
      </p:sp>
      <p:sp>
        <p:nvSpPr>
          <p:cNvPr id="27" name="左大括号 26">
            <a:extLst>
              <a:ext uri="{FF2B5EF4-FFF2-40B4-BE49-F238E27FC236}">
                <a16:creationId xmlns:a16="http://schemas.microsoft.com/office/drawing/2014/main" id="{38507DC8-89D2-4F64-9A25-AC5B6F5AC7E4}"/>
              </a:ext>
            </a:extLst>
          </p:cNvPr>
          <p:cNvSpPr/>
          <p:nvPr/>
        </p:nvSpPr>
        <p:spPr>
          <a:xfrm>
            <a:off x="6074568" y="4110611"/>
            <a:ext cx="261938" cy="839788"/>
          </a:xfrm>
          <a:prstGeom prst="leftBrac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914378">
              <a:defRPr/>
            </a:pPr>
            <a:endParaRPr lang="zh-CN" altLang="en-US" sz="2800" b="1"/>
          </a:p>
        </p:txBody>
      </p:sp>
      <p:sp>
        <p:nvSpPr>
          <p:cNvPr id="29" name="TextBox 56">
            <a:extLst>
              <a:ext uri="{FF2B5EF4-FFF2-40B4-BE49-F238E27FC236}">
                <a16:creationId xmlns:a16="http://schemas.microsoft.com/office/drawing/2014/main" id="{D661E699-55C1-4880-8DC1-AA458AF1EBFB}"/>
              </a:ext>
            </a:extLst>
          </p:cNvPr>
          <p:cNvSpPr txBox="1"/>
          <p:nvPr/>
        </p:nvSpPr>
        <p:spPr>
          <a:xfrm>
            <a:off x="6285706" y="4067748"/>
            <a:ext cx="1296987" cy="40011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f</a:t>
            </a:r>
            <a:r>
              <a:rPr lang="en-US" altLang="zh-CN" sz="2000" dirty="0">
                <a:latin typeface="SimSun" panose="02010600030101010101" pitchFamily="2" charset="-122"/>
              </a:rPr>
              <a:t>≠</a:t>
            </a:r>
            <a:r>
              <a:rPr lang="en-US" altLang="zh-CN" sz="2000" i="1" dirty="0">
                <a:latin typeface="SimSun" panose="02010600030101010101" pitchFamily="2" charset="-122"/>
              </a:rPr>
              <a:t>F</a:t>
            </a:r>
            <a:r>
              <a:rPr lang="en-US" altLang="zh-CN" sz="1100" dirty="0">
                <a:latin typeface="SimSun" panose="02010600030101010101" pitchFamily="2" charset="-122"/>
              </a:rPr>
              <a:t>2</a:t>
            </a:r>
            <a:r>
              <a:rPr lang="en-US" altLang="zh-CN" sz="2000" dirty="0">
                <a:latin typeface="SimSun" panose="02010600030101010101" pitchFamily="2" charset="-122"/>
              </a:rPr>
              <a:t>=7N</a:t>
            </a:r>
            <a:endParaRPr lang="zh-CN" altLang="en-US" sz="1200" dirty="0">
              <a:latin typeface="SimSun" panose="02010600030101010101" pitchFamily="2" charset="-122"/>
            </a:endParaRPr>
          </a:p>
        </p:txBody>
      </p:sp>
      <p:sp>
        <p:nvSpPr>
          <p:cNvPr id="30" name="TextBox 57">
            <a:extLst>
              <a:ext uri="{FF2B5EF4-FFF2-40B4-BE49-F238E27FC236}">
                <a16:creationId xmlns:a16="http://schemas.microsoft.com/office/drawing/2014/main" id="{6568B9FD-BC4F-44A6-89B5-E4FF6FE04460}"/>
              </a:ext>
            </a:extLst>
          </p:cNvPr>
          <p:cNvSpPr txBox="1"/>
          <p:nvPr/>
        </p:nvSpPr>
        <p:spPr>
          <a:xfrm>
            <a:off x="6461918" y="4666236"/>
            <a:ext cx="710451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F</a:t>
            </a:r>
            <a:r>
              <a:rPr lang="zh-CN" altLang="en-US" sz="1200" dirty="0">
                <a:latin typeface="SimSun" panose="02010600030101010101" pitchFamily="2" charset="-122"/>
              </a:rPr>
              <a:t>支</a:t>
            </a:r>
            <a:r>
              <a:rPr lang="en-US" altLang="zh-CN" dirty="0">
                <a:latin typeface="SimSun" panose="02010600030101010101" pitchFamily="2" charset="-122"/>
              </a:rPr>
              <a:t>=</a:t>
            </a:r>
            <a:r>
              <a:rPr lang="en-US" altLang="zh-CN" sz="2000" i="1" dirty="0">
                <a:latin typeface="SimSun" panose="02010600030101010101" pitchFamily="2" charset="-122"/>
              </a:rPr>
              <a:t>G</a:t>
            </a:r>
            <a:endParaRPr lang="zh-CN" altLang="en-US" sz="1600" i="1" dirty="0">
              <a:latin typeface="SimSun" panose="02010600030101010101" pitchFamily="2" charset="-122"/>
            </a:endParaRPr>
          </a:p>
        </p:txBody>
      </p:sp>
      <p:sp>
        <p:nvSpPr>
          <p:cNvPr id="31" name="左大括号 30">
            <a:extLst>
              <a:ext uri="{FF2B5EF4-FFF2-40B4-BE49-F238E27FC236}">
                <a16:creationId xmlns:a16="http://schemas.microsoft.com/office/drawing/2014/main" id="{A527C8E7-EBE0-4B73-A19B-CFD4CAEBBF99}"/>
              </a:ext>
            </a:extLst>
          </p:cNvPr>
          <p:cNvSpPr/>
          <p:nvPr/>
        </p:nvSpPr>
        <p:spPr>
          <a:xfrm>
            <a:off x="6038789" y="5622766"/>
            <a:ext cx="261938" cy="838200"/>
          </a:xfrm>
          <a:prstGeom prst="leftBrac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914378">
              <a:defRPr/>
            </a:pPr>
            <a:endParaRPr lang="zh-CN" altLang="en-US" sz="2800" b="1"/>
          </a:p>
        </p:txBody>
      </p:sp>
      <p:sp>
        <p:nvSpPr>
          <p:cNvPr id="32" name="TextBox 59">
            <a:extLst>
              <a:ext uri="{FF2B5EF4-FFF2-40B4-BE49-F238E27FC236}">
                <a16:creationId xmlns:a16="http://schemas.microsoft.com/office/drawing/2014/main" id="{CA232CCE-9035-4604-B154-84258C713B0A}"/>
              </a:ext>
            </a:extLst>
          </p:cNvPr>
          <p:cNvSpPr txBox="1"/>
          <p:nvPr/>
        </p:nvSpPr>
        <p:spPr>
          <a:xfrm>
            <a:off x="6318322" y="5542760"/>
            <a:ext cx="1295400" cy="40011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f</a:t>
            </a:r>
            <a:r>
              <a:rPr lang="en-US" altLang="zh-CN" sz="2000" dirty="0">
                <a:latin typeface="SimSun" panose="02010600030101010101" pitchFamily="2" charset="-122"/>
              </a:rPr>
              <a:t>=</a:t>
            </a:r>
            <a:r>
              <a:rPr lang="en-US" altLang="zh-CN" sz="2000" i="1" dirty="0">
                <a:latin typeface="SimSun" panose="02010600030101010101" pitchFamily="2" charset="-122"/>
              </a:rPr>
              <a:t>F</a:t>
            </a:r>
            <a:r>
              <a:rPr lang="en-US" altLang="zh-CN" sz="1100" dirty="0">
                <a:latin typeface="SimSun" panose="02010600030101010101" pitchFamily="2" charset="-122"/>
              </a:rPr>
              <a:t>3</a:t>
            </a:r>
            <a:r>
              <a:rPr lang="en-US" altLang="zh-CN" sz="2000" dirty="0">
                <a:latin typeface="SimSun" panose="02010600030101010101" pitchFamily="2" charset="-122"/>
              </a:rPr>
              <a:t>=5N</a:t>
            </a:r>
            <a:endParaRPr lang="zh-CN" altLang="en-US" sz="1200" dirty="0">
              <a:latin typeface="SimSun" panose="02010600030101010101" pitchFamily="2" charset="-122"/>
            </a:endParaRPr>
          </a:p>
        </p:txBody>
      </p:sp>
      <p:sp>
        <p:nvSpPr>
          <p:cNvPr id="33" name="TextBox 60">
            <a:extLst>
              <a:ext uri="{FF2B5EF4-FFF2-40B4-BE49-F238E27FC236}">
                <a16:creationId xmlns:a16="http://schemas.microsoft.com/office/drawing/2014/main" id="{13937763-CBB1-431D-93E6-D9A59DC3E146}"/>
              </a:ext>
            </a:extLst>
          </p:cNvPr>
          <p:cNvSpPr txBox="1"/>
          <p:nvPr/>
        </p:nvSpPr>
        <p:spPr>
          <a:xfrm>
            <a:off x="6432579" y="6186628"/>
            <a:ext cx="710451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F</a:t>
            </a:r>
            <a:r>
              <a:rPr lang="zh-CN" altLang="en-US" sz="1200" dirty="0">
                <a:latin typeface="SimSun" panose="02010600030101010101" pitchFamily="2" charset="-122"/>
              </a:rPr>
              <a:t>支</a:t>
            </a:r>
            <a:r>
              <a:rPr lang="en-US" altLang="zh-CN" dirty="0">
                <a:latin typeface="SimSun" panose="02010600030101010101" pitchFamily="2" charset="-122"/>
              </a:rPr>
              <a:t>=</a:t>
            </a:r>
            <a:r>
              <a:rPr lang="en-US" altLang="zh-CN" sz="2000" i="1" dirty="0">
                <a:latin typeface="SimSun" panose="02010600030101010101" pitchFamily="2" charset="-122"/>
              </a:rPr>
              <a:t>G</a:t>
            </a:r>
            <a:endParaRPr lang="zh-CN" altLang="en-US" sz="1600" i="1" dirty="0">
              <a:latin typeface="SimSun" panose="02010600030101010101" pitchFamily="2" charset="-122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F614FBC7-DEBA-404D-95DC-90F2EF1A3DB3}"/>
              </a:ext>
            </a:extLst>
          </p:cNvPr>
          <p:cNvSpPr/>
          <p:nvPr/>
        </p:nvSpPr>
        <p:spPr>
          <a:xfrm>
            <a:off x="7448549" y="3945362"/>
            <a:ext cx="1380164" cy="280076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+mn-ea"/>
                <a:ea typeface="+mn-ea"/>
              </a:rPr>
              <a:t>2-4s</a:t>
            </a:r>
            <a:r>
              <a:rPr lang="zh-CN" altLang="en-US" sz="1600" dirty="0">
                <a:latin typeface="+mn-ea"/>
                <a:ea typeface="+mn-ea"/>
              </a:rPr>
              <a:t>、</a:t>
            </a:r>
            <a:r>
              <a:rPr lang="en-US" altLang="zh-CN" sz="1600" dirty="0">
                <a:latin typeface="+mn-ea"/>
                <a:ea typeface="+mn-ea"/>
              </a:rPr>
              <a:t>4-6s</a:t>
            </a:r>
            <a:r>
              <a:rPr lang="zh-CN" altLang="en-US" sz="1600" dirty="0">
                <a:latin typeface="+mn-ea"/>
                <a:ea typeface="+mn-ea"/>
              </a:rPr>
              <a:t>两种情况下物体受到滑动摩擦力</a:t>
            </a:r>
            <a:endParaRPr lang="en-US" altLang="zh-CN" sz="1600" dirty="0">
              <a:latin typeface="+mn-ea"/>
              <a:ea typeface="+mn-ea"/>
            </a:endParaRPr>
          </a:p>
          <a:p>
            <a:r>
              <a:rPr lang="zh-CN" altLang="en-US" sz="1600" b="1" dirty="0">
                <a:solidFill>
                  <a:srgbClr val="4A7EBB"/>
                </a:solidFill>
                <a:latin typeface="+mn-ea"/>
                <a:ea typeface="+mn-ea"/>
              </a:rPr>
              <a:t>因为：</a:t>
            </a:r>
            <a:endParaRPr lang="en-US" altLang="zh-CN" sz="1600" b="1" dirty="0">
              <a:solidFill>
                <a:srgbClr val="4A7EBB"/>
              </a:solidFill>
              <a:latin typeface="+mn-ea"/>
              <a:ea typeface="+mn-ea"/>
            </a:endParaRPr>
          </a:p>
          <a:p>
            <a:r>
              <a:rPr lang="zh-CN" altLang="en-US" sz="1600" dirty="0">
                <a:latin typeface="+mn-ea"/>
                <a:ea typeface="+mn-ea"/>
              </a:rPr>
              <a:t>压力大小、接触面粗糙程度都相同</a:t>
            </a:r>
            <a:endParaRPr lang="en-US" altLang="zh-CN" sz="1600" dirty="0">
              <a:latin typeface="+mn-ea"/>
              <a:ea typeface="+mn-ea"/>
            </a:endParaRPr>
          </a:p>
          <a:p>
            <a:r>
              <a:rPr lang="zh-CN" altLang="en-US" sz="1600" b="1" dirty="0">
                <a:solidFill>
                  <a:srgbClr val="4A7EBB"/>
                </a:solidFill>
                <a:latin typeface="+mn-ea"/>
                <a:ea typeface="+mn-ea"/>
              </a:rPr>
              <a:t>所以：</a:t>
            </a:r>
            <a:endParaRPr lang="en-US" altLang="zh-CN" sz="1600" b="1" dirty="0">
              <a:solidFill>
                <a:srgbClr val="4A7EBB"/>
              </a:solidFill>
              <a:latin typeface="+mn-ea"/>
              <a:ea typeface="+mn-ea"/>
            </a:endParaRPr>
          </a:p>
          <a:p>
            <a:r>
              <a:rPr lang="zh-CN" altLang="en-US" sz="1600" dirty="0">
                <a:latin typeface="+mn-ea"/>
                <a:ea typeface="+mn-ea"/>
              </a:rPr>
              <a:t>滑动摩擦力大小相同。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E1570D69-3713-4057-A69C-6FFEA452FE8B}"/>
              </a:ext>
            </a:extLst>
          </p:cNvPr>
          <p:cNvSpPr/>
          <p:nvPr/>
        </p:nvSpPr>
        <p:spPr>
          <a:xfrm>
            <a:off x="1411862" y="4360921"/>
            <a:ext cx="646331" cy="36933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加速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401A960D-BBF1-47BE-A1BB-420690F6D6D4}"/>
              </a:ext>
            </a:extLst>
          </p:cNvPr>
          <p:cNvSpPr/>
          <p:nvPr/>
        </p:nvSpPr>
        <p:spPr>
          <a:xfrm>
            <a:off x="2545925" y="4384733"/>
            <a:ext cx="1107996" cy="36933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非平衡态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C76295DD-4EFB-45E8-92EC-865C3D74FD72}"/>
              </a:ext>
            </a:extLst>
          </p:cNvPr>
          <p:cNvSpPr/>
          <p:nvPr/>
        </p:nvSpPr>
        <p:spPr>
          <a:xfrm>
            <a:off x="1464210" y="5615592"/>
            <a:ext cx="646331" cy="92333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匀速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直线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运动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24444C9A-6D87-488B-8F28-DCA08D9FDF3C}"/>
              </a:ext>
            </a:extLst>
          </p:cNvPr>
          <p:cNvSpPr/>
          <p:nvPr/>
        </p:nvSpPr>
        <p:spPr>
          <a:xfrm>
            <a:off x="2638334" y="5945272"/>
            <a:ext cx="877163" cy="36933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平衡态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B8EDBC8-FB7B-48D7-AFA0-F76AAE610C39}"/>
              </a:ext>
            </a:extLst>
          </p:cNvPr>
          <p:cNvSpPr txBox="1"/>
          <p:nvPr/>
        </p:nvSpPr>
        <p:spPr>
          <a:xfrm>
            <a:off x="7183805" y="836415"/>
            <a:ext cx="264744" cy="375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5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AF1910CD-66A8-4F18-8D2B-BB11BE7E127A}"/>
              </a:ext>
            </a:extLst>
          </p:cNvPr>
          <p:cNvSpPr/>
          <p:nvPr/>
        </p:nvSpPr>
        <p:spPr>
          <a:xfrm>
            <a:off x="1411861" y="3276796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静止</a:t>
            </a: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CAB36703-0677-4CED-9949-C9C66F579B0D}"/>
              </a:ext>
            </a:extLst>
          </p:cNvPr>
          <p:cNvSpPr/>
          <p:nvPr/>
        </p:nvSpPr>
        <p:spPr>
          <a:xfrm>
            <a:off x="2545989" y="3285430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平衡状态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BBFCCA2A-3C90-4A50-96D4-EEF7F40A44E9}"/>
              </a:ext>
            </a:extLst>
          </p:cNvPr>
          <p:cNvSpPr/>
          <p:nvPr/>
        </p:nvSpPr>
        <p:spPr>
          <a:xfrm>
            <a:off x="4684334" y="3273998"/>
            <a:ext cx="585788" cy="404813"/>
          </a:xfrm>
          <a:prstGeom prst="rect">
            <a:avLst/>
          </a:prstGeom>
          <a:pattFill prst="dkDnDiag">
            <a:fgClr>
              <a:schemeClr val="bg1"/>
            </a:fgClr>
            <a:bgClr>
              <a:schemeClr val="bg1">
                <a:lumMod val="75000"/>
              </a:schemeClr>
            </a:bgClr>
          </a:patt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>
              <a:defRPr/>
            </a:pPr>
            <a:endParaRPr lang="zh-CN" altLang="en-US" sz="2800" b="1"/>
          </a:p>
        </p:txBody>
      </p:sp>
      <p:cxnSp>
        <p:nvCxnSpPr>
          <p:cNvPr id="42" name="直接箭头连接符 41">
            <a:extLst>
              <a:ext uri="{FF2B5EF4-FFF2-40B4-BE49-F238E27FC236}">
                <a16:creationId xmlns:a16="http://schemas.microsoft.com/office/drawing/2014/main" id="{7052A079-2B11-49C1-BFB2-8C6676F5154F}"/>
              </a:ext>
            </a:extLst>
          </p:cNvPr>
          <p:cNvCxnSpPr>
            <a:cxnSpLocks/>
          </p:cNvCxnSpPr>
          <p:nvPr/>
        </p:nvCxnSpPr>
        <p:spPr>
          <a:xfrm flipH="1">
            <a:off x="4391980" y="3470096"/>
            <a:ext cx="564988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8F7A928E-B08A-480B-8478-4F4E4861272B}"/>
              </a:ext>
            </a:extLst>
          </p:cNvPr>
          <p:cNvSpPr txBox="1"/>
          <p:nvPr/>
        </p:nvSpPr>
        <p:spPr>
          <a:xfrm>
            <a:off x="3903052" y="3195028"/>
            <a:ext cx="684803" cy="64633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F</a:t>
            </a:r>
            <a:r>
              <a:rPr lang="en-US" altLang="zh-CN" sz="1100" dirty="0">
                <a:latin typeface="SimSun" panose="02010600030101010101" pitchFamily="2" charset="-122"/>
              </a:rPr>
              <a:t>1=</a:t>
            </a:r>
            <a:r>
              <a:rPr lang="en-US" altLang="zh-CN" dirty="0">
                <a:latin typeface="SimSun" panose="02010600030101010101" pitchFamily="2" charset="-122"/>
              </a:rPr>
              <a:t>3N</a:t>
            </a:r>
            <a:endParaRPr lang="zh-CN" altLang="en-US" sz="3600" dirty="0">
              <a:latin typeface="SimSun" panose="02010600030101010101" pitchFamily="2" charset="-122"/>
            </a:endParaRPr>
          </a:p>
        </p:txBody>
      </p:sp>
      <p:cxnSp>
        <p:nvCxnSpPr>
          <p:cNvPr id="45" name="直接箭头连接符 44">
            <a:extLst>
              <a:ext uri="{FF2B5EF4-FFF2-40B4-BE49-F238E27FC236}">
                <a16:creationId xmlns:a16="http://schemas.microsoft.com/office/drawing/2014/main" id="{ADF329EB-2FE8-46ED-932A-D0F83494F55B}"/>
              </a:ext>
            </a:extLst>
          </p:cNvPr>
          <p:cNvCxnSpPr>
            <a:cxnSpLocks/>
          </p:cNvCxnSpPr>
          <p:nvPr/>
        </p:nvCxnSpPr>
        <p:spPr>
          <a:xfrm flipV="1">
            <a:off x="4959946" y="3467716"/>
            <a:ext cx="573353" cy="297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10">
            <a:extLst>
              <a:ext uri="{FF2B5EF4-FFF2-40B4-BE49-F238E27FC236}">
                <a16:creationId xmlns:a16="http://schemas.microsoft.com/office/drawing/2014/main" id="{0B0269AC-BAC5-4606-88D4-612D09BA50B4}"/>
              </a:ext>
            </a:extLst>
          </p:cNvPr>
          <p:cNvSpPr txBox="1"/>
          <p:nvPr/>
        </p:nvSpPr>
        <p:spPr>
          <a:xfrm>
            <a:off x="5479397" y="3425449"/>
            <a:ext cx="312906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f</a:t>
            </a:r>
            <a:endParaRPr lang="zh-CN" altLang="en-US" sz="1200" i="1" dirty="0">
              <a:latin typeface="SimSun" panose="02010600030101010101" pitchFamily="2" charset="-122"/>
            </a:endParaRPr>
          </a:p>
        </p:txBody>
      </p:sp>
      <p:cxnSp>
        <p:nvCxnSpPr>
          <p:cNvPr id="48" name="直接箭头连接符 47">
            <a:extLst>
              <a:ext uri="{FF2B5EF4-FFF2-40B4-BE49-F238E27FC236}">
                <a16:creationId xmlns:a16="http://schemas.microsoft.com/office/drawing/2014/main" id="{5E3659A2-5311-4B8E-86B2-34450201E46B}"/>
              </a:ext>
            </a:extLst>
          </p:cNvPr>
          <p:cNvCxnSpPr>
            <a:cxnSpLocks/>
          </p:cNvCxnSpPr>
          <p:nvPr/>
        </p:nvCxnSpPr>
        <p:spPr>
          <a:xfrm>
            <a:off x="4967217" y="3474420"/>
            <a:ext cx="0" cy="381607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9">
            <a:extLst>
              <a:ext uri="{FF2B5EF4-FFF2-40B4-BE49-F238E27FC236}">
                <a16:creationId xmlns:a16="http://schemas.microsoft.com/office/drawing/2014/main" id="{D26CF570-B91C-4A71-BA92-BEB6576353F1}"/>
              </a:ext>
            </a:extLst>
          </p:cNvPr>
          <p:cNvSpPr txBox="1"/>
          <p:nvPr/>
        </p:nvSpPr>
        <p:spPr>
          <a:xfrm>
            <a:off x="5027370" y="3608167"/>
            <a:ext cx="102462" cy="4001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000" i="1" dirty="0">
                <a:latin typeface="SimSun" panose="02010600030101010101" pitchFamily="2" charset="-122"/>
              </a:rPr>
              <a:t>G</a:t>
            </a:r>
            <a:endParaRPr lang="zh-CN" altLang="en-US" sz="1600" i="1" dirty="0">
              <a:latin typeface="SimSun" panose="02010600030101010101" pitchFamily="2" charset="-122"/>
            </a:endParaRPr>
          </a:p>
        </p:txBody>
      </p:sp>
      <p:cxnSp>
        <p:nvCxnSpPr>
          <p:cNvPr id="51" name="直接箭头连接符 50">
            <a:extLst>
              <a:ext uri="{FF2B5EF4-FFF2-40B4-BE49-F238E27FC236}">
                <a16:creationId xmlns:a16="http://schemas.microsoft.com/office/drawing/2014/main" id="{2FF36358-BEA4-4D64-9E95-4E4513D7FA77}"/>
              </a:ext>
            </a:extLst>
          </p:cNvPr>
          <p:cNvCxnSpPr>
            <a:cxnSpLocks/>
          </p:cNvCxnSpPr>
          <p:nvPr/>
        </p:nvCxnSpPr>
        <p:spPr>
          <a:xfrm flipV="1">
            <a:off x="4967217" y="3068960"/>
            <a:ext cx="10011" cy="398756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11">
            <a:extLst>
              <a:ext uri="{FF2B5EF4-FFF2-40B4-BE49-F238E27FC236}">
                <a16:creationId xmlns:a16="http://schemas.microsoft.com/office/drawing/2014/main" id="{8960B521-48FF-4946-BC78-15F1C0B83499}"/>
              </a:ext>
            </a:extLst>
          </p:cNvPr>
          <p:cNvSpPr txBox="1"/>
          <p:nvPr/>
        </p:nvSpPr>
        <p:spPr>
          <a:xfrm>
            <a:off x="5001418" y="2938242"/>
            <a:ext cx="428322" cy="338554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1600" i="1" dirty="0">
                <a:latin typeface="SimSun" panose="02010600030101010101" pitchFamily="2" charset="-122"/>
              </a:rPr>
              <a:t>F</a:t>
            </a:r>
            <a:r>
              <a:rPr lang="zh-CN" altLang="en-US" sz="1050" dirty="0">
                <a:latin typeface="SimSun" panose="02010600030101010101" pitchFamily="2" charset="-122"/>
              </a:rPr>
              <a:t>支</a:t>
            </a:r>
            <a:endParaRPr lang="zh-CN" altLang="en-US" sz="1600" dirty="0">
              <a:latin typeface="SimSun" panose="02010600030101010101" pitchFamily="2" charset="-122"/>
            </a:endParaRP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B167B384-52F5-4532-A97F-72D5B8B55173}"/>
              </a:ext>
            </a:extLst>
          </p:cNvPr>
          <p:cNvSpPr/>
          <p:nvPr/>
        </p:nvSpPr>
        <p:spPr>
          <a:xfrm>
            <a:off x="6242899" y="3158659"/>
            <a:ext cx="9541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i="1" dirty="0">
                <a:latin typeface="SimSun" panose="02010600030101010101" pitchFamily="2" charset="-122"/>
              </a:rPr>
              <a:t>F</a:t>
            </a:r>
            <a:r>
              <a:rPr lang="en-US" altLang="zh-CN" i="1" baseline="-25000" dirty="0">
                <a:latin typeface="SimSun" panose="02010600030101010101" pitchFamily="2" charset="-122"/>
              </a:rPr>
              <a:t>1</a:t>
            </a:r>
            <a:r>
              <a:rPr lang="en-US" altLang="zh-CN" i="1" dirty="0">
                <a:latin typeface="SimSun" panose="02010600030101010101" pitchFamily="2" charset="-122"/>
              </a:rPr>
              <a:t>=f=3N</a:t>
            </a:r>
          </a:p>
          <a:p>
            <a:pPr algn="ctr"/>
            <a:r>
              <a:rPr lang="en-US" altLang="zh-CN" i="1" dirty="0">
                <a:latin typeface="SimSun" panose="02010600030101010101" pitchFamily="2" charset="-122"/>
              </a:rPr>
              <a:t>F</a:t>
            </a:r>
            <a:r>
              <a:rPr lang="zh-CN" altLang="en-US" i="1" baseline="-25000" dirty="0">
                <a:latin typeface="SimSun" panose="02010600030101010101" pitchFamily="2" charset="-122"/>
              </a:rPr>
              <a:t>支</a:t>
            </a:r>
            <a:r>
              <a:rPr lang="en-US" altLang="zh-CN" i="1" dirty="0">
                <a:latin typeface="SimSun" panose="02010600030101010101" pitchFamily="2" charset="-122"/>
              </a:rPr>
              <a:t>=G</a:t>
            </a:r>
            <a:endParaRPr lang="zh-CN" altLang="en-US" i="1" dirty="0">
              <a:latin typeface="SimSun" panose="02010600030101010101" pitchFamily="2" charset="-122"/>
            </a:endParaRPr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2095D171-C827-4073-9D45-A9F522BBC87F}"/>
              </a:ext>
            </a:extLst>
          </p:cNvPr>
          <p:cNvSpPr/>
          <p:nvPr/>
        </p:nvSpPr>
        <p:spPr>
          <a:xfrm>
            <a:off x="7647603" y="3149241"/>
            <a:ext cx="115279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/>
              <a:t>0-2s</a:t>
            </a:r>
            <a:r>
              <a:rPr lang="zh-CN" altLang="en-US" sz="1400" dirty="0"/>
              <a:t>静摩擦力等于拉力大小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3" grpId="0"/>
      <p:bldP spid="14" grpId="0"/>
      <p:bldP spid="15" grpId="0"/>
      <p:bldP spid="16" grpId="0"/>
      <p:bldP spid="17" grpId="0" animBg="1"/>
      <p:bldP spid="18" grpId="0" animBg="1"/>
      <p:bldP spid="23" grpId="0"/>
      <p:bldP spid="24" grpId="0"/>
      <p:bldP spid="25" grpId="0"/>
      <p:bldP spid="26" grpId="0"/>
      <p:bldP spid="27" grpId="0" animBg="1"/>
      <p:bldP spid="29" grpId="0"/>
      <p:bldP spid="30" grpId="0"/>
      <p:bldP spid="31" grpId="0" animBg="1"/>
      <p:bldP spid="32" grpId="0"/>
      <p:bldP spid="33" grpId="0"/>
      <p:bldP spid="34" grpId="0"/>
      <p:bldP spid="35" grpId="0"/>
      <p:bldP spid="36" grpId="0"/>
      <p:bldP spid="37" grpId="0"/>
      <p:bldP spid="38" grpId="0"/>
      <p:bldP spid="2" grpId="0"/>
      <p:bldP spid="3" grpId="0"/>
      <p:bldP spid="39" grpId="0"/>
      <p:bldP spid="41" grpId="0" animBg="1"/>
      <p:bldP spid="44" grpId="0"/>
      <p:bldP spid="47" grpId="0"/>
      <p:bldP spid="49" grpId="0"/>
      <p:bldP spid="52" grpId="0"/>
      <p:bldP spid="5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F2EDB17-CC5B-41A4-9AD8-81CF66F78A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" r="1667"/>
          <a:stretch/>
        </p:blipFill>
        <p:spPr>
          <a:xfrm>
            <a:off x="566555" y="1163529"/>
            <a:ext cx="8010889" cy="4530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4607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2112</TotalTime>
  <Words>5742</Words>
  <Application>Microsoft Office PowerPoint</Application>
  <PresentationFormat>全屏显示(4:3)</PresentationFormat>
  <Paragraphs>880</Paragraphs>
  <Slides>50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50</vt:i4>
      </vt:variant>
    </vt:vector>
  </HeadingPairs>
  <TitlesOfParts>
    <vt:vector size="62" baseType="lpstr">
      <vt:lpstr>FangSong</vt:lpstr>
      <vt:lpstr>华文楷体</vt:lpstr>
      <vt:lpstr>楷体_GB2312</vt:lpstr>
      <vt:lpstr>宋体</vt:lpstr>
      <vt:lpstr>宋体</vt:lpstr>
      <vt:lpstr>微软雅黑</vt:lpstr>
      <vt:lpstr>Arial</vt:lpstr>
      <vt:lpstr>Calibri</vt:lpstr>
      <vt:lpstr>Times New Roman</vt:lpstr>
      <vt:lpstr>Wingdings</vt:lpstr>
      <vt:lpstr>Office 主题</vt:lpstr>
      <vt:lpstr>Document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物理八年级下册</dc:title>
  <dc:creator>人民教育电子音像出版社</dc:creator>
  <cp:lastModifiedBy>SAMSUNG</cp:lastModifiedBy>
  <cp:revision>350</cp:revision>
  <dcterms:created xsi:type="dcterms:W3CDTF">2012-11-18T04:31:02Z</dcterms:created>
  <dcterms:modified xsi:type="dcterms:W3CDTF">2020-02-26T08:01:38Z</dcterms:modified>
</cp:coreProperties>
</file>